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7" r:id="rId2"/>
    <p:sldId id="258" r:id="rId3"/>
    <p:sldId id="259" r:id="rId4"/>
    <p:sldId id="260" r:id="rId5"/>
    <p:sldId id="261" r:id="rId6"/>
    <p:sldId id="262" r:id="rId7"/>
    <p:sldId id="263" r:id="rId8"/>
    <p:sldId id="264" r:id="rId9"/>
    <p:sldId id="265" r:id="rId10"/>
    <p:sldId id="266" r:id="rId11"/>
    <p:sldId id="278" r:id="rId12"/>
    <p:sldId id="279" r:id="rId13"/>
    <p:sldId id="280" r:id="rId14"/>
    <p:sldId id="267" r:id="rId15"/>
    <p:sldId id="268" r:id="rId16"/>
    <p:sldId id="269" r:id="rId17"/>
    <p:sldId id="270" r:id="rId18"/>
    <p:sldId id="276" r:id="rId19"/>
    <p:sldId id="271" r:id="rId20"/>
    <p:sldId id="272" r:id="rId21"/>
    <p:sldId id="273" r:id="rId22"/>
    <p:sldId id="274" r:id="rId23"/>
    <p:sldId id="275" r:id="rId24"/>
    <p:sldId id="277" r:id="rId25"/>
    <p:sldId id="281" r:id="rId26"/>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185" autoAdjust="0"/>
  </p:normalViewPr>
  <p:slideViewPr>
    <p:cSldViewPr>
      <p:cViewPr varScale="1">
        <p:scale>
          <a:sx n="68" d="100"/>
          <a:sy n="68" d="100"/>
        </p:scale>
        <p:origin x="-144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7118A72-6313-479F-AD64-DFEDFB45627D}" type="datetimeFigureOut">
              <a:rPr lang="hu-HU"/>
              <a:pPr>
                <a:defRPr/>
              </a:pPr>
              <a:t>2016.09.29.</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827A5C6-125C-430E-8C3F-9C5EFB4441CE}" type="slidenum">
              <a:rPr lang="hu-HU"/>
              <a:pPr>
                <a:defRPr/>
              </a:pPr>
              <a:t>‹#›</a:t>
            </a:fld>
            <a:endParaRPr lang="hu-HU"/>
          </a:p>
        </p:txBody>
      </p:sp>
    </p:spTree>
    <p:extLst>
      <p:ext uri="{BB962C8B-B14F-4D97-AF65-F5344CB8AC3E}">
        <p14:creationId xmlns:p14="http://schemas.microsoft.com/office/powerpoint/2010/main" val="34321596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E2D697-B2CC-4257-AD9D-EA914DBACBE8}" type="datetimeFigureOut">
              <a:rPr lang="hu-HU"/>
              <a:pPr>
                <a:defRPr/>
              </a:pPr>
              <a:t>2016.09.29.</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5EAFD09-BF8A-4689-BE41-640EFB6F0A80}" type="slidenum">
              <a:rPr lang="hu-HU"/>
              <a:pPr>
                <a:defRPr/>
              </a:pPr>
              <a:t>‹#›</a:t>
            </a:fld>
            <a:endParaRPr lang="hu-HU"/>
          </a:p>
        </p:txBody>
      </p:sp>
    </p:spTree>
    <p:extLst>
      <p:ext uri="{BB962C8B-B14F-4D97-AF65-F5344CB8AC3E}">
        <p14:creationId xmlns:p14="http://schemas.microsoft.com/office/powerpoint/2010/main" val="57762514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u-HU" alt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83E0F42C-A594-46E7-A423-7DEFDE49CDE5}" type="slidenum">
              <a:rPr lang="hu-HU"/>
              <a:pPr>
                <a:defRPr/>
              </a:pPr>
              <a:t>‹#›</a:t>
            </a:fld>
            <a:endParaRPr lang="hu-HU"/>
          </a:p>
        </p:txBody>
      </p:sp>
    </p:spTree>
    <p:extLst>
      <p:ext uri="{BB962C8B-B14F-4D97-AF65-F5344CB8AC3E}">
        <p14:creationId xmlns:p14="http://schemas.microsoft.com/office/powerpoint/2010/main" val="81131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8269696D-6599-480B-8AB0-8C3B73CEC775}" type="slidenum">
              <a:rPr lang="hu-HU"/>
              <a:pPr>
                <a:defRPr/>
              </a:pPr>
              <a:t>‹#›</a:t>
            </a:fld>
            <a:endParaRPr lang="hu-HU"/>
          </a:p>
        </p:txBody>
      </p:sp>
    </p:spTree>
    <p:extLst>
      <p:ext uri="{BB962C8B-B14F-4D97-AF65-F5344CB8AC3E}">
        <p14:creationId xmlns:p14="http://schemas.microsoft.com/office/powerpoint/2010/main" val="396504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2509B560-C708-4121-9D0B-1A8A356A39F8}" type="slidenum">
              <a:rPr lang="hu-HU"/>
              <a:pPr>
                <a:defRPr/>
              </a:pPr>
              <a:t>‹#›</a:t>
            </a:fld>
            <a:endParaRPr lang="hu-HU"/>
          </a:p>
        </p:txBody>
      </p:sp>
    </p:spTree>
    <p:extLst>
      <p:ext uri="{BB962C8B-B14F-4D97-AF65-F5344CB8AC3E}">
        <p14:creationId xmlns:p14="http://schemas.microsoft.com/office/powerpoint/2010/main" val="2202159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ímold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68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43705AF0-0B65-49A3-A6AA-1771E24824B0}" type="slidenum">
              <a:rPr lang="hu-HU"/>
              <a:pPr>
                <a:defRPr/>
              </a:pPr>
              <a:t>‹#›</a:t>
            </a:fld>
            <a:endParaRPr lang="hu-HU"/>
          </a:p>
        </p:txBody>
      </p:sp>
    </p:spTree>
    <p:extLst>
      <p:ext uri="{BB962C8B-B14F-4D97-AF65-F5344CB8AC3E}">
        <p14:creationId xmlns:p14="http://schemas.microsoft.com/office/powerpoint/2010/main" val="389532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2099951-BB06-4B8A-ADA6-44470A395000}" type="slidenum">
              <a:rPr lang="hu-HU"/>
              <a:pPr>
                <a:defRPr/>
              </a:pPr>
              <a:t>‹#›</a:t>
            </a:fld>
            <a:endParaRPr lang="hu-HU"/>
          </a:p>
        </p:txBody>
      </p:sp>
    </p:spTree>
    <p:extLst>
      <p:ext uri="{BB962C8B-B14F-4D97-AF65-F5344CB8AC3E}">
        <p14:creationId xmlns:p14="http://schemas.microsoft.com/office/powerpoint/2010/main" val="77307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06D7BE3F-A0BE-458B-BF12-0CF3D5B9B946}" type="slidenum">
              <a:rPr lang="hu-HU"/>
              <a:pPr>
                <a:defRPr/>
              </a:pPr>
              <a:t>‹#›</a:t>
            </a:fld>
            <a:endParaRPr lang="hu-HU"/>
          </a:p>
        </p:txBody>
      </p:sp>
    </p:spTree>
    <p:extLst>
      <p:ext uri="{BB962C8B-B14F-4D97-AF65-F5344CB8AC3E}">
        <p14:creationId xmlns:p14="http://schemas.microsoft.com/office/powerpoint/2010/main" val="417565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14410BA5-FF28-4FCB-AB9B-59CDDB078F29}" type="slidenum">
              <a:rPr lang="hu-HU"/>
              <a:pPr>
                <a:defRPr/>
              </a:pPr>
              <a:t>‹#›</a:t>
            </a:fld>
            <a:endParaRPr lang="hu-HU"/>
          </a:p>
        </p:txBody>
      </p:sp>
    </p:spTree>
    <p:extLst>
      <p:ext uri="{BB962C8B-B14F-4D97-AF65-F5344CB8AC3E}">
        <p14:creationId xmlns:p14="http://schemas.microsoft.com/office/powerpoint/2010/main" val="161681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13B30718-6AE2-4020-B54E-01551F98800B}" type="slidenum">
              <a:rPr lang="hu-HU"/>
              <a:pPr>
                <a:defRPr/>
              </a:pPr>
              <a:t>‹#›</a:t>
            </a:fld>
            <a:endParaRPr lang="hu-HU"/>
          </a:p>
        </p:txBody>
      </p:sp>
    </p:spTree>
    <p:extLst>
      <p:ext uri="{BB962C8B-B14F-4D97-AF65-F5344CB8AC3E}">
        <p14:creationId xmlns:p14="http://schemas.microsoft.com/office/powerpoint/2010/main" val="332558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296E378A-7F4C-4B80-B905-8C315A703332}" type="slidenum">
              <a:rPr lang="hu-HU"/>
              <a:pPr>
                <a:defRPr/>
              </a:pPr>
              <a:t>‹#›</a:t>
            </a:fld>
            <a:endParaRPr lang="hu-HU"/>
          </a:p>
        </p:txBody>
      </p:sp>
    </p:spTree>
    <p:extLst>
      <p:ext uri="{BB962C8B-B14F-4D97-AF65-F5344CB8AC3E}">
        <p14:creationId xmlns:p14="http://schemas.microsoft.com/office/powerpoint/2010/main" val="356348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49CFBB24-7DC2-4234-A2F7-B365C2CCC63F}" type="slidenum">
              <a:rPr lang="hu-HU"/>
              <a:pPr>
                <a:defRPr/>
              </a:pPr>
              <a:t>‹#›</a:t>
            </a:fld>
            <a:endParaRPr lang="hu-HU"/>
          </a:p>
        </p:txBody>
      </p:sp>
    </p:spTree>
    <p:extLst>
      <p:ext uri="{BB962C8B-B14F-4D97-AF65-F5344CB8AC3E}">
        <p14:creationId xmlns:p14="http://schemas.microsoft.com/office/powerpoint/2010/main" val="83316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6318DC75-76E0-498E-88C8-B38969BB94B7}" type="slidenum">
              <a:rPr lang="hu-HU"/>
              <a:pPr>
                <a:defRPr/>
              </a:pPr>
              <a:t>‹#›</a:t>
            </a:fld>
            <a:endParaRPr lang="hu-HU"/>
          </a:p>
        </p:txBody>
      </p:sp>
    </p:spTree>
    <p:extLst>
      <p:ext uri="{BB962C8B-B14F-4D97-AF65-F5344CB8AC3E}">
        <p14:creationId xmlns:p14="http://schemas.microsoft.com/office/powerpoint/2010/main" val="384642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FEE392-C2DE-4B7A-93C3-239B6170BFEB}"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églalap 13"/>
          <p:cNvSpPr/>
          <p:nvPr/>
        </p:nvSpPr>
        <p:spPr>
          <a:xfrm>
            <a:off x="7980363" y="128588"/>
            <a:ext cx="1163637"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fontAlgn="auto">
              <a:spcBef>
                <a:spcPts val="0"/>
              </a:spcBef>
              <a:spcAft>
                <a:spcPts val="0"/>
              </a:spcAft>
              <a:defRPr/>
            </a:pPr>
            <a:endParaRPr lang="hu-HU" dirty="0"/>
          </a:p>
        </p:txBody>
      </p:sp>
      <p:sp>
        <p:nvSpPr>
          <p:cNvPr id="2" name="Szövegdoboz 1"/>
          <p:cNvSpPr txBox="1"/>
          <p:nvPr/>
        </p:nvSpPr>
        <p:spPr>
          <a:xfrm>
            <a:off x="458788" y="5907088"/>
            <a:ext cx="2667000" cy="808037"/>
          </a:xfrm>
          <a:prstGeom prst="rect">
            <a:avLst/>
          </a:prstGeom>
          <a:noFill/>
        </p:spPr>
        <p:txBody>
          <a:bodyPr lIns="68233" tIns="34116" rIns="68233" bIns="34116">
            <a:spAutoFit/>
          </a:bodyPr>
          <a:lstStyle/>
          <a:p>
            <a:pPr fontAlgn="auto">
              <a:spcBef>
                <a:spcPts val="0"/>
              </a:spcBef>
              <a:spcAft>
                <a:spcPts val="0"/>
              </a:spcAft>
              <a:defRPr/>
            </a:pPr>
            <a:r>
              <a:rPr lang="hu-HU" sz="2400" dirty="0" err="1">
                <a:solidFill>
                  <a:schemeClr val="tx2">
                    <a:lumMod val="50000"/>
                  </a:schemeClr>
                </a:solidFill>
                <a:latin typeface="+mn-lt"/>
                <a:cs typeface="+mn-cs"/>
              </a:rPr>
              <a:t>Stettner</a:t>
            </a:r>
            <a:r>
              <a:rPr lang="hu-HU" sz="2400">
                <a:solidFill>
                  <a:schemeClr val="tx2">
                    <a:lumMod val="50000"/>
                  </a:schemeClr>
                </a:solidFill>
                <a:latin typeface="+mn-lt"/>
                <a:cs typeface="+mn-cs"/>
              </a:rPr>
              <a:t> Eleonóra</a:t>
            </a:r>
          </a:p>
          <a:p>
            <a:pPr fontAlgn="auto">
              <a:spcBef>
                <a:spcPts val="0"/>
              </a:spcBef>
              <a:spcAft>
                <a:spcPts val="0"/>
              </a:spcAft>
              <a:defRPr/>
            </a:pPr>
            <a:r>
              <a:rPr lang="hu-HU" sz="2400">
                <a:solidFill>
                  <a:schemeClr val="tx2">
                    <a:lumMod val="50000"/>
                  </a:schemeClr>
                </a:solidFill>
                <a:latin typeface="+mn-lt"/>
                <a:cs typeface="+mn-cs"/>
              </a:rPr>
              <a:t>Kaposvár University</a:t>
            </a:r>
          </a:p>
        </p:txBody>
      </p:sp>
      <p:sp>
        <p:nvSpPr>
          <p:cNvPr id="6" name="Szövegdoboz 5"/>
          <p:cNvSpPr txBox="1"/>
          <p:nvPr/>
        </p:nvSpPr>
        <p:spPr>
          <a:xfrm>
            <a:off x="4451350" y="5918200"/>
            <a:ext cx="4129088" cy="808038"/>
          </a:xfrm>
          <a:prstGeom prst="rect">
            <a:avLst/>
          </a:prstGeom>
          <a:noFill/>
        </p:spPr>
        <p:txBody>
          <a:bodyPr lIns="68233" tIns="34116" rIns="68233" bIns="34116">
            <a:spAutoFit/>
          </a:bodyPr>
          <a:lstStyle/>
          <a:p>
            <a:pPr fontAlgn="auto">
              <a:spcBef>
                <a:spcPts val="0"/>
              </a:spcBef>
              <a:spcAft>
                <a:spcPts val="0"/>
              </a:spcAft>
              <a:defRPr/>
            </a:pPr>
            <a:r>
              <a:rPr lang="hu-HU" sz="2400" smtClean="0">
                <a:solidFill>
                  <a:schemeClr val="tx2">
                    <a:lumMod val="50000"/>
                  </a:schemeClr>
                </a:solidFill>
                <a:latin typeface="+mn-lt"/>
                <a:cs typeface="+mn-cs"/>
              </a:rPr>
              <a:t>VI. </a:t>
            </a:r>
            <a:r>
              <a:rPr lang="hu-HU" sz="2400">
                <a:solidFill>
                  <a:schemeClr val="tx2">
                    <a:lumMod val="50000"/>
                  </a:schemeClr>
                </a:solidFill>
                <a:latin typeface="+mn-lt"/>
                <a:cs typeface="+mn-cs"/>
              </a:rPr>
              <a:t>Cadgme, Marosvásárhely</a:t>
            </a:r>
          </a:p>
          <a:p>
            <a:pPr fontAlgn="auto">
              <a:spcBef>
                <a:spcPts val="0"/>
              </a:spcBef>
              <a:spcAft>
                <a:spcPts val="0"/>
              </a:spcAft>
              <a:defRPr/>
            </a:pPr>
            <a:r>
              <a:rPr lang="hu-HU" sz="2400">
                <a:solidFill>
                  <a:schemeClr val="tx2">
                    <a:lumMod val="50000"/>
                  </a:schemeClr>
                </a:solidFill>
                <a:latin typeface="Helvetica Neue"/>
                <a:cs typeface="+mn-cs"/>
              </a:rPr>
              <a:t>September 07-10, 2016</a:t>
            </a:r>
            <a:endParaRPr lang="hu-HU" sz="2400">
              <a:solidFill>
                <a:schemeClr val="tx2">
                  <a:lumMod val="50000"/>
                </a:schemeClr>
              </a:solidFill>
              <a:latin typeface="+mn-lt"/>
              <a:cs typeface="+mn-cs"/>
            </a:endParaRPr>
          </a:p>
        </p:txBody>
      </p:sp>
      <p:pic>
        <p:nvPicPr>
          <p:cNvPr id="3077" name="Kép 10" descr="Geomatech_Logo_Color_400x16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1925"/>
            <a:ext cx="29098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8"/>
          <p:cNvSpPr txBox="1">
            <a:spLocks/>
          </p:cNvSpPr>
          <p:nvPr/>
        </p:nvSpPr>
        <p:spPr>
          <a:xfrm>
            <a:off x="233363" y="4365625"/>
            <a:ext cx="5616575" cy="863600"/>
          </a:xfrm>
          <a:prstGeom prst="rect">
            <a:avLst/>
          </a:prstGeom>
          <a:solidFill>
            <a:schemeClr val="tx2">
              <a:lumMod val="75000"/>
            </a:schemeClr>
          </a:solidFill>
        </p:spPr>
        <p:txBody>
          <a:bodyPr anchor="ctr"/>
          <a:lstStyle>
            <a:lvl1pPr marL="0" indent="0">
              <a:buNone/>
              <a:defRPr sz="2100" b="0" i="0" cap="all">
                <a:solidFill>
                  <a:schemeClr val="bg1"/>
                </a:solidFill>
                <a:latin typeface="Din Light" pitchFamily="2" charset="0"/>
              </a:defRPr>
            </a:lvl1pPr>
            <a:lvl2pPr marL="457200" indent="0">
              <a:buNone/>
              <a:defRPr sz="4400" b="1" i="0" cap="all">
                <a:solidFill>
                  <a:srgbClr val="FEDC00"/>
                </a:solidFill>
              </a:defRPr>
            </a:lvl2pPr>
            <a:lvl3pPr marL="914400" indent="0">
              <a:buNone/>
              <a:defRPr sz="4400" b="1" i="0" cap="all">
                <a:solidFill>
                  <a:srgbClr val="FEDC00"/>
                </a:solidFill>
              </a:defRPr>
            </a:lvl3pPr>
            <a:lvl4pPr marL="1371600" indent="0">
              <a:buNone/>
              <a:defRPr sz="4400" b="1" i="0" cap="all">
                <a:solidFill>
                  <a:srgbClr val="FEDC00"/>
                </a:solidFill>
              </a:defRPr>
            </a:lvl4pPr>
            <a:lvl5pPr marL="1828800" indent="0">
              <a:buNone/>
              <a:defRPr sz="4400" b="1" i="0" cap="all">
                <a:solidFill>
                  <a:srgbClr val="FEDC00"/>
                </a:solidFill>
              </a:defRPr>
            </a:lvl5pPr>
          </a:lstStyle>
          <a:p>
            <a:pPr fontAlgn="auto">
              <a:spcBef>
                <a:spcPct val="20000"/>
              </a:spcBef>
              <a:spcAft>
                <a:spcPts val="0"/>
              </a:spcAft>
              <a:defRPr/>
            </a:pPr>
            <a:r>
              <a:rPr lang="hu-HU" dirty="0" smtClean="0">
                <a:cs typeface="+mn-cs"/>
              </a:rPr>
              <a:t/>
            </a:r>
            <a:br>
              <a:rPr lang="hu-HU" dirty="0" smtClean="0">
                <a:cs typeface="+mn-cs"/>
              </a:rPr>
            </a:br>
            <a:r>
              <a:rPr lang="hu-HU" smtClean="0">
                <a:cs typeface="+mn-cs"/>
              </a:rPr>
              <a:t> </a:t>
            </a:r>
            <a:r>
              <a:rPr lang="en-GB" sz="3600" b="1">
                <a:cs typeface="+mn-cs"/>
              </a:rPr>
              <a:t>Geomatech </a:t>
            </a:r>
            <a:r>
              <a:rPr lang="en-GB" sz="3600" b="1" smtClean="0">
                <a:cs typeface="+mn-cs"/>
              </a:rPr>
              <a:t>competition</a:t>
            </a:r>
            <a:endParaRPr lang="hu-HU" sz="3600" b="1">
              <a:cs typeface="+mn-cs"/>
            </a:endParaRPr>
          </a:p>
        </p:txBody>
      </p:sp>
      <p:pic>
        <p:nvPicPr>
          <p:cNvPr id="3079" name="Picture 3"/>
          <p:cNvPicPr>
            <a:picLocks noChangeAspect="1" noChangeArrowheads="1"/>
          </p:cNvPicPr>
          <p:nvPr/>
        </p:nvPicPr>
        <p:blipFill>
          <a:blip r:embed="rId4">
            <a:extLst>
              <a:ext uri="{28A0092B-C50C-407E-A947-70E740481C1C}">
                <a14:useLocalDpi xmlns:a14="http://schemas.microsoft.com/office/drawing/2010/main" val="0"/>
              </a:ext>
            </a:extLst>
          </a:blip>
          <a:srcRect l="20822" r="20822"/>
          <a:stretch>
            <a:fillRect/>
          </a:stretch>
        </p:blipFill>
        <p:spPr bwMode="auto">
          <a:xfrm>
            <a:off x="3602038" y="0"/>
            <a:ext cx="5573712"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zövegdoboz 1"/>
          <p:cNvSpPr txBox="1">
            <a:spLocks noChangeArrowheads="1"/>
          </p:cNvSpPr>
          <p:nvPr/>
        </p:nvSpPr>
        <p:spPr bwMode="auto">
          <a:xfrm>
            <a:off x="292100" y="3933825"/>
            <a:ext cx="85693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1800"/>
              <a:t>About teamwork (A teacher says)</a:t>
            </a:r>
          </a:p>
          <a:p>
            <a:pPr eaLnBrk="1" hangingPunct="1">
              <a:spcBef>
                <a:spcPct val="0"/>
              </a:spcBef>
              <a:buFontTx/>
              <a:buNone/>
            </a:pPr>
            <a:r>
              <a:rPr lang="hu-HU" altLang="hu-HU" sz="1800"/>
              <a:t>During solving GG competition tasks children can experience team spirit. At the beginning of GG extra classes children worked individually on their own computers. Teamwork on the competition tasks also involved the parents. They welcomed the group and were willing to provide a warm and friendly place with pleasure. They assist to the sensible and profitable use of the computer at home</a:t>
            </a:r>
            <a:r>
              <a:rPr lang="hu-HU" altLang="hu-HU" sz="1800" smtClean="0"/>
              <a:t>. One </a:t>
            </a:r>
            <a:r>
              <a:rPr lang="hu-HU" altLang="hu-HU" sz="1800"/>
              <a:t>of the groups built the original construction based on the plans, with their childhood building blocks and they went on solving the task step by step this way. It’s a pleasure to look at these </a:t>
            </a:r>
            <a:r>
              <a:rPr lang="hu-HU" altLang="hu-HU" sz="1800" smtClean="0"/>
              <a:t>photos: </a:t>
            </a:r>
            <a:r>
              <a:rPr lang="hu-HU" altLang="hu-HU" sz="1800"/>
              <a:t>they listen to each other, they pay attention to each other’s ideas, you can almost hear their thoughts.</a:t>
            </a:r>
          </a:p>
        </p:txBody>
      </p:sp>
      <p:sp>
        <p:nvSpPr>
          <p:cNvPr id="12291" name="Szövegdoboz 2"/>
          <p:cNvSpPr txBox="1">
            <a:spLocks noChangeArrowheads="1"/>
          </p:cNvSpPr>
          <p:nvPr/>
        </p:nvSpPr>
        <p:spPr bwMode="auto">
          <a:xfrm>
            <a:off x="314325" y="3392488"/>
            <a:ext cx="8569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1800"/>
              <a:t>Also some theachers wrote their opinion, I quote from one of them</a:t>
            </a:r>
          </a:p>
        </p:txBody>
      </p:sp>
      <p:sp>
        <p:nvSpPr>
          <p:cNvPr id="12292" name="Szövegdoboz 3"/>
          <p:cNvSpPr txBox="1">
            <a:spLocks noChangeArrowheads="1"/>
          </p:cNvSpPr>
          <p:nvPr/>
        </p:nvSpPr>
        <p:spPr bwMode="auto">
          <a:xfrm>
            <a:off x="219075" y="127000"/>
            <a:ext cx="86423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1800" b="1"/>
              <a:t>Some quotations from the diaries show that children are willing to do hard and serious work and to make an effort nowadays, too.</a:t>
            </a:r>
          </a:p>
          <a:p>
            <a:pPr eaLnBrk="1" hangingPunct="1">
              <a:spcBef>
                <a:spcPct val="0"/>
              </a:spcBef>
              <a:buFontTx/>
              <a:buNone/>
            </a:pPr>
            <a:endParaRPr lang="hu-HU" altLang="hu-HU" sz="1800"/>
          </a:p>
          <a:p>
            <a:pPr eaLnBrk="1" hangingPunct="1">
              <a:spcBef>
                <a:spcPct val="0"/>
              </a:spcBef>
              <a:buFontTx/>
              <a:buNone/>
            </a:pPr>
            <a:r>
              <a:rPr lang="hu-HU" altLang="hu-HU" sz="1800"/>
              <a:t>’We were thinking an awful lot about the tasks, but we solved them with a lot of time and hard work. ’ 5th and 6th class group</a:t>
            </a:r>
          </a:p>
          <a:p>
            <a:pPr eaLnBrk="1" hangingPunct="1">
              <a:spcBef>
                <a:spcPct val="0"/>
              </a:spcBef>
              <a:buFontTx/>
              <a:buNone/>
            </a:pPr>
            <a:endParaRPr lang="hu-HU" altLang="hu-HU" sz="1800"/>
          </a:p>
          <a:p>
            <a:pPr eaLnBrk="1" hangingPunct="1">
              <a:spcBef>
                <a:spcPct val="0"/>
              </a:spcBef>
              <a:buFontTx/>
              <a:buNone/>
            </a:pPr>
            <a:r>
              <a:rPr lang="hu-HU" altLang="hu-HU" sz="1800"/>
              <a:t>’Task A was done so that after some dozens mistaken attempts we finally understood it.’ 5th and 6th class group</a:t>
            </a:r>
          </a:p>
          <a:p>
            <a:pPr eaLnBrk="1" hangingPunct="1">
              <a:spcBef>
                <a:spcPct val="0"/>
              </a:spcBef>
              <a:buFontTx/>
              <a:buNone/>
            </a:pPr>
            <a:endParaRPr lang="hu-HU" altLang="hu-HU" sz="1800"/>
          </a:p>
          <a:p>
            <a:pPr eaLnBrk="1" hangingPunct="1">
              <a:spcBef>
                <a:spcPct val="0"/>
              </a:spcBef>
              <a:buFontTx/>
              <a:buNone/>
            </a:pPr>
            <a:r>
              <a:rPr lang="hu-HU" altLang="hu-HU" sz="1800"/>
              <a:t>’At the beginning of task two we were trying randomly, and then we succeeded by sitting down and thinking about it for an hour.’ 7th and 8th class group</a:t>
            </a:r>
          </a:p>
        </p:txBody>
      </p:sp>
      <p:sp>
        <p:nvSpPr>
          <p:cNvPr id="2" name="Dia számának helye 1"/>
          <p:cNvSpPr>
            <a:spLocks noGrp="1"/>
          </p:cNvSpPr>
          <p:nvPr>
            <p:ph type="sldNum" sz="quarter" idx="12"/>
          </p:nvPr>
        </p:nvSpPr>
        <p:spPr/>
        <p:txBody>
          <a:bodyPr/>
          <a:lstStyle/>
          <a:p>
            <a:pPr>
              <a:defRPr/>
            </a:pPr>
            <a:fld id="{BDF5EE3F-9902-40DC-8BEF-A24807F8501E}" type="slidenum">
              <a:rPr lang="hu-HU" sz="2000" smtClean="0">
                <a:solidFill>
                  <a:schemeClr val="tx1"/>
                </a:solidFill>
              </a:rPr>
              <a:pPr>
                <a:defRPr/>
              </a:pPr>
              <a:t>10</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Geomatech\Verseny\Ősztől\Megoldások_január\3_4\00 Háromszö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76250"/>
            <a:ext cx="7559675"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Dia számának helye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4B4AA546-6185-4D4C-B736-5CAF8F9B6571}" type="slidenum">
              <a:rPr lang="hu-HU" altLang="hu-HU" sz="2000"/>
              <a:pPr algn="r" eaLnBrk="1" hangingPunct="1">
                <a:spcBef>
                  <a:spcPct val="0"/>
                </a:spcBef>
                <a:buFontTx/>
                <a:buNone/>
              </a:pPr>
              <a:t>11</a:t>
            </a:fld>
            <a:endParaRPr lang="hu-HU" altLang="hu-HU"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Geomatech\Verseny\Ősztől\Megoldások_január\3_4\Trapéz_3_4_j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0"/>
            <a:ext cx="8462962"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 számának helye 2"/>
          <p:cNvSpPr>
            <a:spLocks noGrp="1"/>
          </p:cNvSpPr>
          <p:nvPr>
            <p:ph type="sldNum" sz="quarter" idx="12"/>
          </p:nvPr>
        </p:nvSpPr>
        <p:spPr/>
        <p:txBody>
          <a:bodyPr/>
          <a:lstStyle/>
          <a:p>
            <a:pPr>
              <a:defRPr/>
            </a:pPr>
            <a:fld id="{875C8E95-ED5E-4D63-9928-4FD1C2F6EA80}" type="slidenum">
              <a:rPr lang="hu-HU" sz="2000" smtClean="0">
                <a:solidFill>
                  <a:schemeClr val="tx1"/>
                </a:solidFill>
              </a:rPr>
              <a:pPr>
                <a:defRPr/>
              </a:pPr>
              <a:t>12</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Geomatech\Verseny\Ősztől\Megoldások_április\3_4\Tek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163638"/>
            <a:ext cx="300196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D:\Geomatech\Verseny\Ősztől\Megoldások_április\3_4\háromszö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382588"/>
            <a:ext cx="234156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D:\Geomatech\Verseny\Ősztől\Megoldások_április\3_4\háromszö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800475"/>
            <a:ext cx="234156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D:\Geomatech\Verseny\Ősztől\Megoldások_április\3_4\pótszö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0" y="2333625"/>
            <a:ext cx="3121025"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D:\Geomatech\Verseny\Ősztől\Megoldások_április\3_4\sokszö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13" y="3965575"/>
            <a:ext cx="3121025"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AD572862-52E7-4D23-8F37-0B44B42D572D}" type="slidenum">
              <a:rPr lang="hu-HU" sz="2000" smtClean="0">
                <a:solidFill>
                  <a:schemeClr val="tx1"/>
                </a:solidFill>
              </a:rPr>
              <a:pPr>
                <a:defRPr/>
              </a:pPr>
              <a:t>13</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zövegdoboz 1"/>
          <p:cNvSpPr txBox="1">
            <a:spLocks noChangeArrowheads="1"/>
          </p:cNvSpPr>
          <p:nvPr/>
        </p:nvSpPr>
        <p:spPr bwMode="auto">
          <a:xfrm>
            <a:off x="395288" y="476250"/>
            <a:ext cx="6048375" cy="461963"/>
          </a:xfrm>
          <a:prstGeom prst="rect">
            <a:avLst/>
          </a:prstGeom>
          <a:solidFill>
            <a:schemeClr val="accent1">
              <a:lumMod val="75000"/>
            </a:schemeClr>
          </a:solid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hu-HU" altLang="hu-HU" sz="2400" smtClean="0">
                <a:solidFill>
                  <a:schemeClr val="bg1"/>
                </a:solidFill>
              </a:rPr>
              <a:t>Some interesting tasks and ingenious solutions</a:t>
            </a:r>
          </a:p>
        </p:txBody>
      </p:sp>
      <p:sp>
        <p:nvSpPr>
          <p:cNvPr id="16387" name="Szövegdoboz 1"/>
          <p:cNvSpPr txBox="1">
            <a:spLocks noChangeArrowheads="1"/>
          </p:cNvSpPr>
          <p:nvPr/>
        </p:nvSpPr>
        <p:spPr bwMode="auto">
          <a:xfrm>
            <a:off x="395288" y="1196975"/>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Round 1</a:t>
            </a:r>
          </a:p>
        </p:txBody>
      </p:sp>
      <p:sp>
        <p:nvSpPr>
          <p:cNvPr id="16388" name="Szövegdoboz 2"/>
          <p:cNvSpPr txBox="1">
            <a:spLocks noChangeArrowheads="1"/>
          </p:cNvSpPr>
          <p:nvPr/>
        </p:nvSpPr>
        <p:spPr bwMode="auto">
          <a:xfrm>
            <a:off x="395288" y="1700213"/>
            <a:ext cx="8424862"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The task of lower primary school students  are connected to Easter. During drawing use as many geometrical shapes (circle, triangle, square, etc.). Colour the drawing and use different linestyles. </a:t>
            </a:r>
            <a:endParaRPr lang="hu-HU" altLang="hu-HU" sz="2000" smtClean="0"/>
          </a:p>
          <a:p>
            <a:pPr eaLnBrk="1" hangingPunct="1">
              <a:spcBef>
                <a:spcPct val="0"/>
              </a:spcBef>
              <a:buFontTx/>
              <a:buNone/>
            </a:pPr>
            <a:endParaRPr lang="hu-HU" altLang="hu-HU" sz="2000"/>
          </a:p>
          <a:p>
            <a:pPr eaLnBrk="1" hangingPunct="1">
              <a:spcBef>
                <a:spcPct val="0"/>
              </a:spcBef>
              <a:buFontTx/>
              <a:buNone/>
            </a:pPr>
            <a:endParaRPr lang="hu-HU" altLang="hu-HU" sz="2000"/>
          </a:p>
          <a:p>
            <a:pPr eaLnBrk="1" hangingPunct="1">
              <a:spcBef>
                <a:spcPct val="0"/>
              </a:spcBef>
              <a:buFontTx/>
              <a:buNone/>
            </a:pPr>
            <a:r>
              <a:rPr lang="hu-HU" altLang="hu-HU" sz="2000"/>
              <a:t>1st and 2nd class students:</a:t>
            </a:r>
          </a:p>
          <a:p>
            <a:pPr eaLnBrk="1" hangingPunct="1">
              <a:spcBef>
                <a:spcPct val="0"/>
              </a:spcBef>
              <a:buFontTx/>
              <a:buNone/>
            </a:pPr>
            <a:r>
              <a:rPr lang="hu-HU" altLang="hu-HU" sz="2000"/>
              <a:t>Illustrate what patterns you imagine for the Easter egg decoration. Paint wonderful shapes, design interesting and colourful patterns with GeoGebra</a:t>
            </a:r>
            <a:r>
              <a:rPr lang="hu-HU" altLang="hu-HU" sz="2000" smtClean="0"/>
              <a:t>.</a:t>
            </a:r>
          </a:p>
          <a:p>
            <a:pPr eaLnBrk="1" hangingPunct="1">
              <a:spcBef>
                <a:spcPct val="0"/>
              </a:spcBef>
              <a:buFontTx/>
              <a:buNone/>
            </a:pPr>
            <a:r>
              <a:rPr lang="hu-HU" altLang="hu-HU" sz="2000" smtClean="0"/>
              <a:t> </a:t>
            </a:r>
            <a:r>
              <a:rPr lang="hu-HU" altLang="hu-HU" sz="2000"/>
              <a:t> </a:t>
            </a:r>
          </a:p>
          <a:p>
            <a:pPr eaLnBrk="1" hangingPunct="1">
              <a:spcBef>
                <a:spcPct val="0"/>
              </a:spcBef>
              <a:buNone/>
            </a:pPr>
            <a:r>
              <a:rPr lang="hu-HU" altLang="hu-HU" sz="2000"/>
              <a:t>3rd and </a:t>
            </a:r>
            <a:r>
              <a:rPr lang="hu-HU" altLang="hu-HU" sz="2000" smtClean="0"/>
              <a:t>4th class students:</a:t>
            </a:r>
            <a:endParaRPr lang="hu-HU" altLang="hu-HU" sz="2000"/>
          </a:p>
          <a:p>
            <a:pPr eaLnBrk="1" hangingPunct="1">
              <a:spcBef>
                <a:spcPct val="0"/>
              </a:spcBef>
              <a:buFontTx/>
              <a:buNone/>
            </a:pPr>
            <a:r>
              <a:rPr lang="hu-HU" altLang="hu-HU" sz="2000"/>
              <a:t>What kind of Easter postcard would you like to send? Design with GeoGebra what kind of Easter postcard would you send to your family and friends. </a:t>
            </a:r>
          </a:p>
          <a:p>
            <a:pPr eaLnBrk="1" hangingPunct="1">
              <a:spcBef>
                <a:spcPct val="0"/>
              </a:spcBef>
              <a:buFontTx/>
              <a:buNone/>
            </a:pPr>
            <a:endParaRPr lang="hu-HU" altLang="hu-HU" sz="1800"/>
          </a:p>
        </p:txBody>
      </p:sp>
      <p:sp>
        <p:nvSpPr>
          <p:cNvPr id="2" name="Dia számának helye 1"/>
          <p:cNvSpPr>
            <a:spLocks noGrp="1"/>
          </p:cNvSpPr>
          <p:nvPr>
            <p:ph type="sldNum" sz="quarter" idx="12"/>
          </p:nvPr>
        </p:nvSpPr>
        <p:spPr/>
        <p:txBody>
          <a:bodyPr/>
          <a:lstStyle/>
          <a:p>
            <a:pPr>
              <a:defRPr/>
            </a:pPr>
            <a:fld id="{B5EEA30B-1D8E-437C-AFE8-8D7AA5EC946D}" type="slidenum">
              <a:rPr lang="hu-HU" sz="2000" smtClean="0">
                <a:solidFill>
                  <a:schemeClr val="tx1"/>
                </a:solidFill>
              </a:rPr>
              <a:pPr>
                <a:defRPr/>
              </a:pPr>
              <a:t>14</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Kép 1"/>
          <p:cNvPicPr>
            <a:picLocks noChangeAspect="1" noChangeArrowheads="1"/>
          </p:cNvPicPr>
          <p:nvPr/>
        </p:nvPicPr>
        <p:blipFill>
          <a:blip r:embed="rId3">
            <a:extLst>
              <a:ext uri="{28A0092B-C50C-407E-A947-70E740481C1C}">
                <a14:useLocalDpi xmlns:a14="http://schemas.microsoft.com/office/drawing/2010/main" val="0"/>
              </a:ext>
            </a:extLst>
          </a:blip>
          <a:srcRect r="38364"/>
          <a:stretch>
            <a:fillRect/>
          </a:stretch>
        </p:blipFill>
        <p:spPr bwMode="auto">
          <a:xfrm>
            <a:off x="107950" y="115888"/>
            <a:ext cx="41671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l="11571" t="3690" r="3204"/>
          <a:stretch>
            <a:fillRect/>
          </a:stretch>
        </p:blipFill>
        <p:spPr bwMode="auto">
          <a:xfrm>
            <a:off x="142875" y="3573463"/>
            <a:ext cx="527685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23376" t="9142" r="23003"/>
          <a:stretch>
            <a:fillRect/>
          </a:stretch>
        </p:blipFill>
        <p:spPr bwMode="auto">
          <a:xfrm>
            <a:off x="4427538" y="115888"/>
            <a:ext cx="4465637"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l="25043" r="40173"/>
          <a:stretch>
            <a:fillRect/>
          </a:stretch>
        </p:blipFill>
        <p:spPr bwMode="auto">
          <a:xfrm>
            <a:off x="5538788" y="3097213"/>
            <a:ext cx="202882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Dia számának helye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0906344D-6ED2-49D4-95F6-EFEF772E472D}" type="slidenum">
              <a:rPr lang="hu-HU" altLang="hu-HU" sz="2000"/>
              <a:pPr algn="r" eaLnBrk="1" hangingPunct="1">
                <a:spcBef>
                  <a:spcPct val="0"/>
                </a:spcBef>
                <a:buFontTx/>
                <a:buNone/>
              </a:pPr>
              <a:t>15</a:t>
            </a:fld>
            <a:endParaRPr lang="hu-HU" altLang="hu-HU"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zövegdoboz 1"/>
          <p:cNvSpPr txBox="1">
            <a:spLocks noChangeArrowheads="1"/>
          </p:cNvSpPr>
          <p:nvPr/>
        </p:nvSpPr>
        <p:spPr bwMode="auto">
          <a:xfrm>
            <a:off x="250825" y="188913"/>
            <a:ext cx="86423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b="1"/>
              <a:t>Tasks for secondary school </a:t>
            </a:r>
            <a:r>
              <a:rPr lang="hu-HU" altLang="hu-HU" sz="2000" b="1" smtClean="0"/>
              <a:t>students-- round1</a:t>
            </a:r>
            <a:endParaRPr lang="hu-HU" altLang="hu-HU" sz="2000"/>
          </a:p>
          <a:p>
            <a:pPr eaLnBrk="1" hangingPunct="1">
              <a:spcBef>
                <a:spcPct val="0"/>
              </a:spcBef>
              <a:buFontTx/>
              <a:buNone/>
            </a:pPr>
            <a:r>
              <a:rPr lang="hu-HU" altLang="hu-HU" sz="2000"/>
              <a:t>Imagine working in a advertising design studio. During design use as many dynamic opportunities of GG as you can (e.g. colours, slider, check box, button, input box and there should also be connections among the shapes</a:t>
            </a:r>
            <a:r>
              <a:rPr lang="hu-HU" altLang="hu-HU" sz="1800"/>
              <a:t>)</a:t>
            </a:r>
          </a:p>
          <a:p>
            <a:pPr eaLnBrk="1" hangingPunct="1">
              <a:spcBef>
                <a:spcPct val="0"/>
              </a:spcBef>
              <a:buFontTx/>
              <a:buNone/>
            </a:pPr>
            <a:endParaRPr lang="hu-HU" altLang="hu-HU" sz="1800"/>
          </a:p>
          <a:p>
            <a:pPr eaLnBrk="1" hangingPunct="1">
              <a:spcBef>
                <a:spcPct val="0"/>
              </a:spcBef>
              <a:buFontTx/>
              <a:buNone/>
            </a:pPr>
            <a:r>
              <a:rPr lang="hu-HU" altLang="hu-HU" sz="2000" b="1"/>
              <a:t>9th and 10th class students</a:t>
            </a:r>
            <a:endParaRPr lang="hu-HU" altLang="hu-HU" sz="2000"/>
          </a:p>
          <a:p>
            <a:pPr eaLnBrk="1" hangingPunct="1">
              <a:spcBef>
                <a:spcPct val="0"/>
              </a:spcBef>
              <a:buFontTx/>
              <a:buNone/>
            </a:pPr>
            <a:r>
              <a:rPr lang="hu-HU" altLang="hu-HU" sz="2000"/>
              <a:t>Think of an exciting computer game and design its cover with GG. The cover should be so interesting, active and challanging that everybody would like to play with it.</a:t>
            </a:r>
          </a:p>
        </p:txBody>
      </p:sp>
      <p:pic>
        <p:nvPicPr>
          <p:cNvPr id="1843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7562" r="15057"/>
          <a:stretch>
            <a:fillRect/>
          </a:stretch>
        </p:blipFill>
        <p:spPr bwMode="auto">
          <a:xfrm>
            <a:off x="1468438" y="2924175"/>
            <a:ext cx="6199187"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Szövegdoboz 1"/>
          <p:cNvSpPr txBox="1">
            <a:spLocks noChangeArrowheads="1"/>
          </p:cNvSpPr>
          <p:nvPr/>
        </p:nvSpPr>
        <p:spPr bwMode="auto">
          <a:xfrm>
            <a:off x="227012" y="6293168"/>
            <a:ext cx="727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1800"/>
              <a:t>NatusVincereHEXAPHIX_9_10apr.ggb</a:t>
            </a:r>
          </a:p>
        </p:txBody>
      </p:sp>
      <p:sp>
        <p:nvSpPr>
          <p:cNvPr id="3" name="Dia számának helye 2"/>
          <p:cNvSpPr>
            <a:spLocks noGrp="1"/>
          </p:cNvSpPr>
          <p:nvPr>
            <p:ph type="sldNum" sz="quarter" idx="12"/>
          </p:nvPr>
        </p:nvSpPr>
        <p:spPr/>
        <p:txBody>
          <a:bodyPr/>
          <a:lstStyle/>
          <a:p>
            <a:pPr>
              <a:defRPr/>
            </a:pPr>
            <a:fld id="{871D40FD-DEFB-415E-91B8-2CEE8331AC38}" type="slidenum">
              <a:rPr lang="hu-HU" sz="2000" smtClean="0">
                <a:solidFill>
                  <a:schemeClr val="tx1"/>
                </a:solidFill>
              </a:rPr>
              <a:pPr>
                <a:defRPr/>
              </a:pPr>
              <a:t>16</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650" y="1052513"/>
            <a:ext cx="17049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1"/>
          <p:cNvSpPr txBox="1">
            <a:spLocks noChangeArrowheads="1"/>
          </p:cNvSpPr>
          <p:nvPr/>
        </p:nvSpPr>
        <p:spPr bwMode="auto">
          <a:xfrm>
            <a:off x="34925" y="260350"/>
            <a:ext cx="9074150" cy="461963"/>
          </a:xfrm>
          <a:prstGeom prst="rect">
            <a:avLst/>
          </a:prstGeom>
          <a:solidFill>
            <a:schemeClr val="accent1">
              <a:lumMod val="75000"/>
            </a:schemeClr>
          </a:solid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hu-HU" altLang="hu-HU" sz="2400" smtClean="0">
                <a:solidFill>
                  <a:schemeClr val="bg1"/>
                </a:solidFill>
              </a:rPr>
              <a:t>We composed a playful, fabular text for lower primary school children.</a:t>
            </a:r>
          </a:p>
        </p:txBody>
      </p:sp>
      <p:sp>
        <p:nvSpPr>
          <p:cNvPr id="19460" name="Téglalap 3"/>
          <p:cNvSpPr>
            <a:spLocks noChangeArrowheads="1"/>
          </p:cNvSpPr>
          <p:nvPr/>
        </p:nvSpPr>
        <p:spPr bwMode="auto">
          <a:xfrm>
            <a:off x="334963" y="836613"/>
            <a:ext cx="66135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hu-HU" sz="2000"/>
              <a:t>In this round we are visiting to Squareland. </a:t>
            </a:r>
            <a:r>
              <a:rPr lang="hu-HU" altLang="hu-HU" sz="2000"/>
              <a:t>The ground plan of the houses and gardens are squares, or can be set out using squares. Four siblings inherited the site that can be seen in the drawing, the coloured squares </a:t>
            </a:r>
            <a:r>
              <a:rPr lang="hu-HU" altLang="hu-HU" sz="2000" smtClean="0"/>
              <a:t>denote </a:t>
            </a:r>
            <a:r>
              <a:rPr lang="hu-HU" altLang="hu-HU" sz="2000"/>
              <a:t>the houses (four houses are in the drawing).</a:t>
            </a:r>
          </a:p>
        </p:txBody>
      </p:sp>
      <p:sp>
        <p:nvSpPr>
          <p:cNvPr id="19461" name="Szövegdoboz 4"/>
          <p:cNvSpPr txBox="1">
            <a:spLocks noChangeArrowheads="1"/>
          </p:cNvSpPr>
          <p:nvPr/>
        </p:nvSpPr>
        <p:spPr bwMode="auto">
          <a:xfrm>
            <a:off x="315913" y="2708275"/>
            <a:ext cx="66325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hu-HU" sz="2000"/>
              <a:t>Help them divide the site into  same sized and same shaped parts so that exactly one house can be placed to each site. Draw  the figure in GeoGebra and then draw with colour pencil the fences. (Turn  the grid on the drawing sheet to help.)</a:t>
            </a:r>
            <a:endParaRPr lang="hu-HU" altLang="hu-HU" sz="2000"/>
          </a:p>
        </p:txBody>
      </p:sp>
      <p:sp>
        <p:nvSpPr>
          <p:cNvPr id="19462" name="Szövegdoboz 5"/>
          <p:cNvSpPr txBox="1">
            <a:spLocks noChangeArrowheads="1"/>
          </p:cNvSpPr>
          <p:nvPr/>
        </p:nvSpPr>
        <p:spPr bwMode="auto">
          <a:xfrm>
            <a:off x="284163" y="4581525"/>
            <a:ext cx="84756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hu-HU" sz="2000"/>
              <a:t>Change the task, place the four houses to other places on the same area, then do the division. Search possible and not possible </a:t>
            </a:r>
            <a:r>
              <a:rPr lang="en-US" altLang="hu-HU" sz="2000" smtClean="0"/>
              <a:t>solution</a:t>
            </a:r>
            <a:r>
              <a:rPr lang="hu-HU" altLang="hu-HU" sz="2000" smtClean="0"/>
              <a:t>s</a:t>
            </a:r>
            <a:r>
              <a:rPr lang="en-US" altLang="hu-HU" sz="2000" smtClean="0"/>
              <a:t>. </a:t>
            </a:r>
            <a:endParaRPr lang="hu-HU" altLang="hu-HU" sz="2000"/>
          </a:p>
          <a:p>
            <a:pPr eaLnBrk="1" hangingPunct="1">
              <a:spcBef>
                <a:spcPct val="0"/>
              </a:spcBef>
              <a:buFontTx/>
              <a:buNone/>
            </a:pPr>
            <a:endParaRPr lang="hu-HU" altLang="hu-HU" sz="2000"/>
          </a:p>
          <a:p>
            <a:pPr eaLnBrk="1" hangingPunct="1">
              <a:spcBef>
                <a:spcPct val="0"/>
              </a:spcBef>
              <a:buFontTx/>
              <a:buNone/>
            </a:pPr>
            <a:r>
              <a:rPr lang="en-US" altLang="hu-HU" sz="2000"/>
              <a:t>Draw the tasks in GeoGebra, you can send the comments belonging to the solution in a text file or you can write it into the GeoGebra files.</a:t>
            </a:r>
            <a:endParaRPr lang="hu-HU" altLang="hu-HU" sz="2000"/>
          </a:p>
          <a:p>
            <a:pPr eaLnBrk="1" hangingPunct="1">
              <a:spcBef>
                <a:spcPct val="0"/>
              </a:spcBef>
              <a:buFontTx/>
              <a:buNone/>
            </a:pPr>
            <a:endParaRPr lang="hu-HU" altLang="hu-HU" sz="2000"/>
          </a:p>
        </p:txBody>
      </p:sp>
      <p:sp>
        <p:nvSpPr>
          <p:cNvPr id="2" name="Dia számának helye 1"/>
          <p:cNvSpPr>
            <a:spLocks noGrp="1"/>
          </p:cNvSpPr>
          <p:nvPr>
            <p:ph type="sldNum" sz="quarter" idx="12"/>
          </p:nvPr>
        </p:nvSpPr>
        <p:spPr/>
        <p:txBody>
          <a:bodyPr/>
          <a:lstStyle/>
          <a:p>
            <a:pPr>
              <a:defRPr/>
            </a:pPr>
            <a:fld id="{A18FD549-E667-478A-94F4-8C8A45D03E7E}" type="slidenum">
              <a:rPr lang="hu-HU" sz="2000" smtClean="0">
                <a:solidFill>
                  <a:schemeClr val="tx1"/>
                </a:solidFill>
              </a:rPr>
              <a:pPr>
                <a:defRPr/>
              </a:pPr>
              <a:t>17</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Kép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5084763"/>
            <a:ext cx="1400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Kép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513" y="4997450"/>
            <a:ext cx="282892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Kép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6975" y="3284538"/>
            <a:ext cx="27146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Kép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00" y="5084763"/>
            <a:ext cx="26511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zövegdoboz 5"/>
          <p:cNvSpPr txBox="1">
            <a:spLocks noChangeArrowheads="1"/>
          </p:cNvSpPr>
          <p:nvPr/>
        </p:nvSpPr>
        <p:spPr bwMode="auto">
          <a:xfrm>
            <a:off x="296292" y="260350"/>
            <a:ext cx="8812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hu-HU" sz="2000"/>
              <a:t>Square Simon  is moving into one of the houses. They would like to cover three rooms of their flat with square shaped tiles. </a:t>
            </a:r>
            <a:r>
              <a:rPr lang="hu-HU" altLang="hu-HU" sz="2000"/>
              <a:t>Simon</a:t>
            </a:r>
            <a:r>
              <a:rPr lang="en-US" altLang="hu-HU" sz="2000"/>
              <a:t> has bought only one type of tiles, but a lot of it</a:t>
            </a:r>
            <a:r>
              <a:rPr lang="en-US" altLang="hu-HU" sz="2000" smtClean="0"/>
              <a:t>.</a:t>
            </a:r>
            <a:endParaRPr lang="hu-HU" altLang="hu-HU" sz="2000"/>
          </a:p>
        </p:txBody>
      </p:sp>
      <p:sp>
        <p:nvSpPr>
          <p:cNvPr id="20487" name="Szövegdoboz 6"/>
          <p:cNvSpPr txBox="1">
            <a:spLocks noChangeArrowheads="1"/>
          </p:cNvSpPr>
          <p:nvPr/>
        </p:nvSpPr>
        <p:spPr bwMode="auto">
          <a:xfrm>
            <a:off x="284163" y="1412776"/>
            <a:ext cx="84597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hu-HU" sz="2000"/>
              <a:t>Design him a figured, coloured tile, which he can lay out  in multiple patterns if he pastes them in different ways. So his flat won’t be boring.</a:t>
            </a:r>
            <a:endParaRPr lang="hu-HU" altLang="hu-HU" sz="2000"/>
          </a:p>
        </p:txBody>
      </p:sp>
      <p:sp>
        <p:nvSpPr>
          <p:cNvPr id="20488" name="Szövegdoboz 7"/>
          <p:cNvSpPr txBox="1">
            <a:spLocks noChangeArrowheads="1"/>
          </p:cNvSpPr>
          <p:nvPr/>
        </p:nvSpPr>
        <p:spPr bwMode="auto">
          <a:xfrm>
            <a:off x="284163" y="2292321"/>
            <a:ext cx="87074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hu-HU" sz="2000"/>
              <a:t>Show him the tiling of each room, lay down enough tiles for Simon to understand how to continue it. If a beautiful tile is ready, do the tiling with the help of  copying and mirroring!</a:t>
            </a:r>
            <a:endParaRPr lang="hu-HU" altLang="hu-HU" sz="2000"/>
          </a:p>
        </p:txBody>
      </p:sp>
      <p:sp>
        <p:nvSpPr>
          <p:cNvPr id="20489" name="Szövegdoboz 8"/>
          <p:cNvSpPr txBox="1">
            <a:spLocks noChangeArrowheads="1"/>
          </p:cNvSpPr>
          <p:nvPr/>
        </p:nvSpPr>
        <p:spPr bwMode="auto">
          <a:xfrm>
            <a:off x="284163" y="3621466"/>
            <a:ext cx="56562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hu-HU" sz="2000"/>
              <a:t>We’ll show an example. A square-shaped tile can be seen below and next to it three possible patterns made of this tile.</a:t>
            </a:r>
            <a:endParaRPr lang="hu-HU" altLang="hu-HU" sz="2000"/>
          </a:p>
        </p:txBody>
      </p:sp>
      <p:sp>
        <p:nvSpPr>
          <p:cNvPr id="2" name="Dia számának helye 1"/>
          <p:cNvSpPr>
            <a:spLocks noGrp="1"/>
          </p:cNvSpPr>
          <p:nvPr>
            <p:ph type="sldNum" sz="quarter" idx="12"/>
          </p:nvPr>
        </p:nvSpPr>
        <p:spPr/>
        <p:txBody>
          <a:bodyPr/>
          <a:lstStyle/>
          <a:p>
            <a:pPr>
              <a:defRPr/>
            </a:pPr>
            <a:fld id="{8CB291AC-F78C-416D-ACB1-C685DC50CBB2}" type="slidenum">
              <a:rPr lang="hu-HU" sz="2000" smtClean="0">
                <a:solidFill>
                  <a:schemeClr val="tx1"/>
                </a:solidFill>
              </a:rPr>
              <a:pPr>
                <a:defRPr/>
              </a:pPr>
              <a:t>18</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l="17836" r="41074"/>
          <a:stretch>
            <a:fillRect/>
          </a:stretch>
        </p:blipFill>
        <p:spPr bwMode="auto">
          <a:xfrm>
            <a:off x="747713" y="0"/>
            <a:ext cx="5624512"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a számának helye 1"/>
          <p:cNvSpPr>
            <a:spLocks noGrp="1"/>
          </p:cNvSpPr>
          <p:nvPr>
            <p:ph type="sldNum" sz="quarter" idx="12"/>
          </p:nvPr>
        </p:nvSpPr>
        <p:spPr/>
        <p:txBody>
          <a:bodyPr/>
          <a:lstStyle/>
          <a:p>
            <a:pPr>
              <a:defRPr/>
            </a:pPr>
            <a:fld id="{B0952C49-3EEF-41D7-8C6F-4FC5ED669174}" type="slidenum">
              <a:rPr lang="hu-HU" sz="2000" smtClean="0">
                <a:solidFill>
                  <a:schemeClr val="tx1"/>
                </a:solidFill>
              </a:rPr>
              <a:pPr>
                <a:defRPr/>
              </a:pPr>
              <a:t>19</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5100" y="549275"/>
            <a:ext cx="8785225" cy="4524375"/>
          </a:xfrm>
          <a:prstGeom prst="rect">
            <a:avLst/>
          </a:prstGeom>
          <a:noFill/>
        </p:spPr>
        <p:txBody>
          <a:bodyPr>
            <a:spAutoFit/>
          </a:bodyPr>
          <a:lstStyle/>
          <a:p>
            <a:pPr fontAlgn="auto">
              <a:spcBef>
                <a:spcPts val="0"/>
              </a:spcBef>
              <a:spcAft>
                <a:spcPts val="0"/>
              </a:spcAft>
              <a:defRPr/>
            </a:pPr>
            <a:r>
              <a:rPr lang="hu-HU" sz="2400">
                <a:solidFill>
                  <a:schemeClr val="tx2">
                    <a:lumMod val="50000"/>
                  </a:schemeClr>
                </a:solidFill>
                <a:latin typeface="+mn-lt"/>
                <a:cs typeface="+mn-cs"/>
              </a:rPr>
              <a:t>N</a:t>
            </a:r>
            <a:r>
              <a:rPr lang="en-GB" sz="2400">
                <a:solidFill>
                  <a:schemeClr val="accent1">
                    <a:lumMod val="50000"/>
                  </a:schemeClr>
                </a:solidFill>
                <a:latin typeface="+mn-lt"/>
                <a:cs typeface="+mn-cs"/>
              </a:rPr>
              <a:t>ational competitions for Hungarians living in and outside Hungary.</a:t>
            </a:r>
            <a:endParaRPr lang="hu-HU" sz="2400">
              <a:solidFill>
                <a:schemeClr val="accent1">
                  <a:lumMod val="50000"/>
                </a:schemeClr>
              </a:solidFill>
              <a:latin typeface="+mn-lt"/>
              <a:cs typeface="+mn-cs"/>
            </a:endParaRPr>
          </a:p>
          <a:p>
            <a:pPr fontAlgn="auto">
              <a:spcBef>
                <a:spcPts val="0"/>
              </a:spcBef>
              <a:spcAft>
                <a:spcPts val="0"/>
              </a:spcAft>
              <a:defRPr/>
            </a:pPr>
            <a:r>
              <a:rPr lang="hu-HU" sz="2400">
                <a:solidFill>
                  <a:schemeClr val="accent1">
                    <a:lumMod val="50000"/>
                  </a:schemeClr>
                </a:solidFill>
                <a:latin typeface="+mn-lt"/>
                <a:cs typeface="+mn-cs"/>
              </a:rPr>
              <a:t>Three </a:t>
            </a:r>
            <a:r>
              <a:rPr lang="hu-HU" sz="2400" smtClean="0">
                <a:solidFill>
                  <a:schemeClr val="accent1">
                    <a:lumMod val="50000"/>
                  </a:schemeClr>
                </a:solidFill>
                <a:latin typeface="+mn-lt"/>
                <a:cs typeface="+mn-cs"/>
              </a:rPr>
              <a:t>groups </a:t>
            </a:r>
            <a:r>
              <a:rPr lang="hu-HU" sz="2400">
                <a:solidFill>
                  <a:schemeClr val="accent1">
                    <a:lumMod val="50000"/>
                  </a:schemeClr>
                </a:solidFill>
                <a:latin typeface="+mn-lt"/>
                <a:cs typeface="+mn-cs"/>
              </a:rPr>
              <a:t>cames from outside Hungary, one from Transylvania, from Csíkszereda, and two from the Ukraine, from Ungvár and Gyula.</a:t>
            </a:r>
          </a:p>
          <a:p>
            <a:pPr fontAlgn="auto">
              <a:spcBef>
                <a:spcPts val="0"/>
              </a:spcBef>
              <a:spcAft>
                <a:spcPts val="0"/>
              </a:spcAft>
              <a:defRPr/>
            </a:pPr>
            <a:r>
              <a:rPr lang="hu-HU" sz="2400">
                <a:solidFill>
                  <a:schemeClr val="accent1">
                    <a:lumMod val="50000"/>
                  </a:schemeClr>
                </a:solidFill>
                <a:latin typeface="+mn-lt"/>
                <a:cs typeface="+mn-cs"/>
              </a:rPr>
              <a:t/>
            </a:r>
            <a:br>
              <a:rPr lang="hu-HU" sz="2400">
                <a:solidFill>
                  <a:schemeClr val="accent1">
                    <a:lumMod val="50000"/>
                  </a:schemeClr>
                </a:solidFill>
                <a:latin typeface="+mn-lt"/>
                <a:cs typeface="+mn-cs"/>
              </a:rPr>
            </a:br>
            <a:r>
              <a:rPr lang="hu-HU" sz="2400">
                <a:solidFill>
                  <a:schemeClr val="tx2">
                    <a:lumMod val="50000"/>
                  </a:schemeClr>
                </a:solidFill>
                <a:latin typeface="+mn-lt"/>
                <a:cs typeface="+mn-cs"/>
              </a:rPr>
              <a:t/>
            </a:r>
            <a:br>
              <a:rPr lang="hu-HU" sz="2400">
                <a:solidFill>
                  <a:schemeClr val="tx2">
                    <a:lumMod val="50000"/>
                  </a:schemeClr>
                </a:solidFill>
                <a:latin typeface="+mn-lt"/>
                <a:cs typeface="+mn-cs"/>
              </a:rPr>
            </a:br>
            <a:r>
              <a:rPr lang="en-GB" sz="2400">
                <a:solidFill>
                  <a:schemeClr val="tx2">
                    <a:lumMod val="50000"/>
                  </a:schemeClr>
                </a:solidFill>
                <a:latin typeface="+mn-lt"/>
                <a:cs typeface="+mn-cs"/>
              </a:rPr>
              <a:t>We prepared tasks for six different age groups, between 6 and 18 year - old students.</a:t>
            </a:r>
            <a:r>
              <a:rPr lang="hu-HU" sz="2400">
                <a:solidFill>
                  <a:schemeClr val="tx2">
                    <a:lumMod val="50000"/>
                  </a:schemeClr>
                </a:solidFill>
                <a:latin typeface="+mn-lt"/>
                <a:cs typeface="+mn-cs"/>
              </a:rPr>
              <a:t/>
            </a:r>
            <a:br>
              <a:rPr lang="hu-HU" sz="2400">
                <a:solidFill>
                  <a:schemeClr val="tx2">
                    <a:lumMod val="50000"/>
                  </a:schemeClr>
                </a:solidFill>
                <a:latin typeface="+mn-lt"/>
                <a:cs typeface="+mn-cs"/>
              </a:rPr>
            </a:br>
            <a:r>
              <a:rPr lang="hu-HU" sz="2400">
                <a:solidFill>
                  <a:schemeClr val="tx2">
                    <a:lumMod val="50000"/>
                  </a:schemeClr>
                </a:solidFill>
                <a:latin typeface="+mn-lt"/>
                <a:cs typeface="+mn-cs"/>
              </a:rPr>
              <a:t/>
            </a:r>
            <a:br>
              <a:rPr lang="hu-HU" sz="2400">
                <a:solidFill>
                  <a:schemeClr val="tx2">
                    <a:lumMod val="50000"/>
                  </a:schemeClr>
                </a:solidFill>
                <a:latin typeface="+mn-lt"/>
                <a:cs typeface="+mn-cs"/>
              </a:rPr>
            </a:br>
            <a:r>
              <a:rPr lang="en-GB" sz="2400">
                <a:solidFill>
                  <a:schemeClr val="tx2">
                    <a:lumMod val="50000"/>
                  </a:schemeClr>
                </a:solidFill>
                <a:latin typeface="+mn-lt"/>
                <a:cs typeface="+mn-cs"/>
              </a:rPr>
              <a:t>There were competition rounds for 9 months, and each round had a central topic. </a:t>
            </a:r>
            <a:r>
              <a:rPr lang="hu-HU" sz="2400">
                <a:solidFill>
                  <a:schemeClr val="tx2">
                    <a:lumMod val="50000"/>
                  </a:schemeClr>
                </a:solidFill>
                <a:latin typeface="+mn-lt"/>
                <a:cs typeface="+mn-cs"/>
              </a:rPr>
              <a:t/>
            </a:r>
            <a:br>
              <a:rPr lang="hu-HU" sz="2400">
                <a:solidFill>
                  <a:schemeClr val="tx2">
                    <a:lumMod val="50000"/>
                  </a:schemeClr>
                </a:solidFill>
                <a:latin typeface="+mn-lt"/>
                <a:cs typeface="+mn-cs"/>
              </a:rPr>
            </a:br>
            <a:r>
              <a:rPr lang="hu-HU" sz="2400">
                <a:solidFill>
                  <a:schemeClr val="tx2">
                    <a:lumMod val="50000"/>
                  </a:schemeClr>
                </a:solidFill>
                <a:latin typeface="+mn-lt"/>
                <a:cs typeface="+mn-cs"/>
              </a:rPr>
              <a:t/>
            </a:r>
            <a:br>
              <a:rPr lang="hu-HU" sz="2400">
                <a:solidFill>
                  <a:schemeClr val="tx2">
                    <a:lumMod val="50000"/>
                  </a:schemeClr>
                </a:solidFill>
                <a:latin typeface="+mn-lt"/>
                <a:cs typeface="+mn-cs"/>
              </a:rPr>
            </a:br>
            <a:r>
              <a:rPr lang="en-GB" sz="2400">
                <a:solidFill>
                  <a:schemeClr val="tx2">
                    <a:lumMod val="50000"/>
                  </a:schemeClr>
                </a:solidFill>
                <a:latin typeface="+mn-lt"/>
                <a:cs typeface="+mn-cs"/>
              </a:rPr>
              <a:t>Groups of 1 – 5 persons could participate in the competition.</a:t>
            </a:r>
            <a:endParaRPr lang="hu-HU" sz="2400">
              <a:solidFill>
                <a:schemeClr val="tx2">
                  <a:lumMod val="50000"/>
                </a:schemeClr>
              </a:solidFill>
              <a:latin typeface="+mn-lt"/>
              <a:cs typeface="+mn-cs"/>
            </a:endParaRPr>
          </a:p>
        </p:txBody>
      </p:sp>
      <p:sp>
        <p:nvSpPr>
          <p:cNvPr id="3" name="Dia számának helye 2"/>
          <p:cNvSpPr>
            <a:spLocks noGrp="1"/>
          </p:cNvSpPr>
          <p:nvPr>
            <p:ph type="sldNum" sz="quarter" idx="12"/>
          </p:nvPr>
        </p:nvSpPr>
        <p:spPr/>
        <p:txBody>
          <a:bodyPr/>
          <a:lstStyle/>
          <a:p>
            <a:pPr>
              <a:defRPr/>
            </a:pPr>
            <a:fld id="{190E16EB-D387-4CA0-B84C-AE1AB457F9DB}" type="slidenum">
              <a:rPr lang="hu-HU" sz="2000" smtClean="0">
                <a:solidFill>
                  <a:schemeClr val="tx1"/>
                </a:solidFill>
              </a:rPr>
              <a:pPr>
                <a:defRPr/>
              </a:pPr>
              <a:t>2</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r="6499"/>
          <a:stretch>
            <a:fillRect/>
          </a:stretch>
        </p:blipFill>
        <p:spPr bwMode="auto">
          <a:xfrm>
            <a:off x="0" y="908050"/>
            <a:ext cx="9267825" cy="470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a számának helye 1"/>
          <p:cNvSpPr>
            <a:spLocks noGrp="1"/>
          </p:cNvSpPr>
          <p:nvPr>
            <p:ph type="sldNum" sz="quarter" idx="12"/>
          </p:nvPr>
        </p:nvSpPr>
        <p:spPr/>
        <p:txBody>
          <a:bodyPr/>
          <a:lstStyle/>
          <a:p>
            <a:pPr>
              <a:defRPr/>
            </a:pPr>
            <a:fld id="{E1F19350-725C-4806-B6E0-55DCA9D5EF7E}" type="slidenum">
              <a:rPr lang="hu-HU" sz="2000" smtClean="0">
                <a:solidFill>
                  <a:schemeClr val="tx1"/>
                </a:solidFill>
              </a:rPr>
              <a:pPr>
                <a:defRPr/>
              </a:pPr>
              <a:t>20</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8589" r="21349"/>
          <a:stretch>
            <a:fillRect/>
          </a:stretch>
        </p:blipFill>
        <p:spPr bwMode="auto">
          <a:xfrm>
            <a:off x="-74613" y="404813"/>
            <a:ext cx="4937126"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0536" t="5742" r="30301" b="8977"/>
          <a:stretch>
            <a:fillRect/>
          </a:stretch>
        </p:blipFill>
        <p:spPr bwMode="auto">
          <a:xfrm>
            <a:off x="4840288" y="403225"/>
            <a:ext cx="4367212"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l="12354" t="3310" r="34363" b="15054"/>
          <a:stretch>
            <a:fillRect/>
          </a:stretch>
        </p:blipFill>
        <p:spPr bwMode="auto">
          <a:xfrm>
            <a:off x="2257425" y="3325813"/>
            <a:ext cx="4767263" cy="34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a számának helye 1"/>
          <p:cNvSpPr>
            <a:spLocks noGrp="1"/>
          </p:cNvSpPr>
          <p:nvPr>
            <p:ph type="sldNum" sz="quarter" idx="12"/>
          </p:nvPr>
        </p:nvSpPr>
        <p:spPr/>
        <p:txBody>
          <a:bodyPr/>
          <a:lstStyle/>
          <a:p>
            <a:pPr>
              <a:defRPr/>
            </a:pPr>
            <a:fld id="{B51D398A-64AB-4816-9549-E2B35B888CF0}" type="slidenum">
              <a:rPr lang="hu-HU" sz="2000" smtClean="0">
                <a:solidFill>
                  <a:schemeClr val="tx1"/>
                </a:solidFill>
              </a:rPr>
              <a:pPr>
                <a:defRPr/>
              </a:pPr>
              <a:t>21</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3773" t="3169" r="40901" b="4280"/>
          <a:stretch>
            <a:fillRect/>
          </a:stretch>
        </p:blipFill>
        <p:spPr bwMode="auto">
          <a:xfrm>
            <a:off x="1835150" y="66675"/>
            <a:ext cx="3889375"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13100" t="11932" r="27071" b="7709"/>
          <a:stretch>
            <a:fillRect/>
          </a:stretch>
        </p:blipFill>
        <p:spPr bwMode="auto">
          <a:xfrm>
            <a:off x="4332288" y="3660775"/>
            <a:ext cx="4740275"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11310" t="4707" r="39243" b="6335"/>
          <a:stretch>
            <a:fillRect/>
          </a:stretch>
        </p:blipFill>
        <p:spPr bwMode="auto">
          <a:xfrm>
            <a:off x="323850" y="3573463"/>
            <a:ext cx="3673475"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a számának helye 1"/>
          <p:cNvSpPr>
            <a:spLocks noGrp="1"/>
          </p:cNvSpPr>
          <p:nvPr>
            <p:ph type="sldNum" sz="quarter" idx="12"/>
          </p:nvPr>
        </p:nvSpPr>
        <p:spPr/>
        <p:txBody>
          <a:bodyPr/>
          <a:lstStyle/>
          <a:p>
            <a:pPr>
              <a:defRPr/>
            </a:pPr>
            <a:fld id="{BAEDEC28-8BB1-428A-8BA6-ABF547F86313}" type="slidenum">
              <a:rPr lang="hu-HU" sz="2000" smtClean="0">
                <a:solidFill>
                  <a:schemeClr val="tx1"/>
                </a:solidFill>
              </a:rPr>
              <a:pPr>
                <a:defRPr/>
              </a:pPr>
              <a:t>22</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zövegdoboz 1"/>
          <p:cNvSpPr txBox="1">
            <a:spLocks noChangeArrowheads="1"/>
          </p:cNvSpPr>
          <p:nvPr/>
        </p:nvSpPr>
        <p:spPr bwMode="auto">
          <a:xfrm>
            <a:off x="395288" y="766763"/>
            <a:ext cx="5761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hu-HU" sz="2000"/>
              <a:t>GeoGebra helps us in the development of conjectures</a:t>
            </a:r>
            <a:endParaRPr lang="hu-HU" altLang="hu-HU" sz="2000"/>
          </a:p>
          <a:p>
            <a:pPr eaLnBrk="1" hangingPunct="1">
              <a:spcBef>
                <a:spcPct val="0"/>
              </a:spcBef>
              <a:buFontTx/>
              <a:buNone/>
            </a:pPr>
            <a:r>
              <a:rPr lang="en-US" altLang="hu-HU" sz="2000" b="1"/>
              <a:t>7th and 8th </a:t>
            </a:r>
            <a:r>
              <a:rPr lang="en-US" altLang="hu-HU" sz="2000" b="1" smtClean="0"/>
              <a:t>class</a:t>
            </a:r>
            <a:r>
              <a:rPr lang="hu-HU" altLang="hu-HU" sz="2000" b="1" smtClean="0"/>
              <a:t> students</a:t>
            </a:r>
            <a:endParaRPr lang="hu-HU" altLang="hu-HU" sz="2000"/>
          </a:p>
        </p:txBody>
      </p:sp>
      <p:sp>
        <p:nvSpPr>
          <p:cNvPr id="25603" name="Szövegdoboz 2"/>
          <p:cNvSpPr txBox="1">
            <a:spLocks noChangeArrowheads="1"/>
          </p:cNvSpPr>
          <p:nvPr/>
        </p:nvSpPr>
        <p:spPr bwMode="auto">
          <a:xfrm>
            <a:off x="371475" y="1550988"/>
            <a:ext cx="87233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hu-HU" sz="2000"/>
              <a:t>I am sure  you have already seen  a plane drawing a contrail. If we look up at the sky, we can see where it was flying, for a long time . In GeoGebra  there is also a similar feature of the moving shapes, this is the trace. If we turn it on, we can follow the path of a moving point. Carry out the necessary constructions in GeoGebra and explain the obtained result with the help of the trace.</a:t>
            </a:r>
            <a:endParaRPr lang="hu-HU" altLang="hu-HU" sz="2000"/>
          </a:p>
        </p:txBody>
      </p:sp>
      <p:pic>
        <p:nvPicPr>
          <p:cNvPr id="25604" name="Picture 5" descr="Képtalálat a következőre: „chemtrail magyarorszá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182204"/>
            <a:ext cx="60769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a számának helye 1"/>
          <p:cNvSpPr>
            <a:spLocks noGrp="1"/>
          </p:cNvSpPr>
          <p:nvPr>
            <p:ph type="sldNum" sz="quarter" idx="12"/>
          </p:nvPr>
        </p:nvSpPr>
        <p:spPr/>
        <p:txBody>
          <a:bodyPr/>
          <a:lstStyle/>
          <a:p>
            <a:pPr>
              <a:defRPr/>
            </a:pPr>
            <a:fld id="{1A1D3488-CD06-4052-830F-1306E2C88542}" type="slidenum">
              <a:rPr lang="hu-HU" sz="2000" smtClean="0">
                <a:solidFill>
                  <a:schemeClr val="tx1"/>
                </a:solidFill>
              </a:rPr>
              <a:pPr>
                <a:defRPr/>
              </a:pPr>
              <a:t>23</a:t>
            </a:fld>
            <a:endParaRPr lang="hu-HU" sz="2000">
              <a:solidFill>
                <a:schemeClr val="tx1"/>
              </a:solidFill>
            </a:endParaRPr>
          </a:p>
        </p:txBody>
      </p:sp>
      <p:sp>
        <p:nvSpPr>
          <p:cNvPr id="3" name="Szövegdoboz 2"/>
          <p:cNvSpPr txBox="1"/>
          <p:nvPr/>
        </p:nvSpPr>
        <p:spPr>
          <a:xfrm>
            <a:off x="539750" y="115888"/>
            <a:ext cx="3744913" cy="461962"/>
          </a:xfrm>
          <a:prstGeom prst="rect">
            <a:avLst/>
          </a:prstGeom>
          <a:solidFill>
            <a:schemeClr val="accent1">
              <a:lumMod val="75000"/>
            </a:schemeClr>
          </a:solidFill>
        </p:spPr>
        <p:txBody>
          <a:bodyPr>
            <a:spAutoFit/>
          </a:bodyPr>
          <a:lstStyle/>
          <a:p>
            <a:pPr>
              <a:defRPr/>
            </a:pPr>
            <a:r>
              <a:rPr lang="en-US" altLang="hu-HU" sz="2400">
                <a:solidFill>
                  <a:schemeClr val="bg1"/>
                </a:solidFill>
              </a:rPr>
              <a:t>Formulation of conjectures</a:t>
            </a:r>
            <a:endParaRPr lang="hu-HU" altLang="hu-HU" sz="240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zövegdoboz 1"/>
          <p:cNvSpPr txBox="1">
            <a:spLocks noChangeArrowheads="1"/>
          </p:cNvSpPr>
          <p:nvPr/>
        </p:nvSpPr>
        <p:spPr bwMode="auto">
          <a:xfrm>
            <a:off x="323850" y="476250"/>
            <a:ext cx="85693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hu-HU" sz="2000"/>
              <a:t>Select two points, A and B on a circle! Let’s take another point on the circle, X, which runs </a:t>
            </a:r>
            <a:r>
              <a:rPr lang="en-US" altLang="hu-HU" sz="2000" smtClean="0"/>
              <a:t>along </a:t>
            </a:r>
            <a:r>
              <a:rPr lang="en-US" altLang="hu-HU" sz="2000"/>
              <a:t>the circle! Construct a point Y in every situation, so that Y will be the vertex opposite X  in the AXBY parallelogram! What shape does point Y run through? Why?</a:t>
            </a:r>
            <a:endParaRPr lang="hu-HU" altLang="hu-HU" sz="2000"/>
          </a:p>
          <a:p>
            <a:pPr eaLnBrk="1" hangingPunct="1">
              <a:spcBef>
                <a:spcPct val="0"/>
              </a:spcBef>
              <a:buFontTx/>
              <a:buNone/>
            </a:pPr>
            <a:endParaRPr lang="hu-HU" altLang="hu-HU" sz="2000"/>
          </a:p>
        </p:txBody>
      </p:sp>
      <p:sp>
        <p:nvSpPr>
          <p:cNvPr id="26627" name="Szövegdoboz 2"/>
          <p:cNvSpPr txBox="1">
            <a:spLocks noChangeArrowheads="1"/>
          </p:cNvSpPr>
          <p:nvPr/>
        </p:nvSpPr>
        <p:spPr bwMode="auto">
          <a:xfrm>
            <a:off x="323849" y="2348880"/>
            <a:ext cx="8424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hu-HU" sz="2000"/>
              <a:t>Error group: Construction and cronicle run parallel. First we can see the incorrect solution, after that  the correction and during the correction the conversation</a:t>
            </a:r>
            <a:r>
              <a:rPr lang="en-US" altLang="hu-HU" sz="2000" smtClean="0"/>
              <a:t>.</a:t>
            </a:r>
            <a:endParaRPr lang="hu-HU" altLang="hu-HU" sz="2000"/>
          </a:p>
        </p:txBody>
      </p:sp>
      <p:pic>
        <p:nvPicPr>
          <p:cNvPr id="26628" name="Kép 1"/>
          <p:cNvPicPr>
            <a:picLocks noChangeAspect="1" noChangeArrowheads="1"/>
          </p:cNvPicPr>
          <p:nvPr/>
        </p:nvPicPr>
        <p:blipFill>
          <a:blip r:embed="rId2" cstate="print">
            <a:extLst>
              <a:ext uri="{28A0092B-C50C-407E-A947-70E740481C1C}">
                <a14:useLocalDpi xmlns:a14="http://schemas.microsoft.com/office/drawing/2010/main" val="0"/>
              </a:ext>
            </a:extLst>
          </a:blip>
          <a:srcRect l="9410" r="39856"/>
          <a:stretch>
            <a:fillRect/>
          </a:stretch>
        </p:blipFill>
        <p:spPr bwMode="auto">
          <a:xfrm>
            <a:off x="4979988" y="3055938"/>
            <a:ext cx="33909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zövegdoboz 2"/>
          <p:cNvSpPr txBox="1">
            <a:spLocks noChangeArrowheads="1"/>
          </p:cNvSpPr>
          <p:nvPr/>
        </p:nvSpPr>
        <p:spPr bwMode="auto">
          <a:xfrm>
            <a:off x="467544" y="6078538"/>
            <a:ext cx="338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1800"/>
              <a:t>Error_7_8(1).ggb</a:t>
            </a:r>
          </a:p>
        </p:txBody>
      </p:sp>
      <p:sp>
        <p:nvSpPr>
          <p:cNvPr id="2" name="Dia számának helye 1"/>
          <p:cNvSpPr>
            <a:spLocks noGrp="1"/>
          </p:cNvSpPr>
          <p:nvPr>
            <p:ph type="sldNum" sz="quarter" idx="12"/>
          </p:nvPr>
        </p:nvSpPr>
        <p:spPr>
          <a:xfrm>
            <a:off x="6759575" y="6356350"/>
            <a:ext cx="2133600" cy="365125"/>
          </a:xfrm>
        </p:spPr>
        <p:txBody>
          <a:bodyPr/>
          <a:lstStyle/>
          <a:p>
            <a:pPr>
              <a:defRPr/>
            </a:pPr>
            <a:fld id="{513D0094-BC6F-4A16-822B-A49B6EFB1977}" type="slidenum">
              <a:rPr lang="hu-HU" sz="2000" smtClean="0">
                <a:solidFill>
                  <a:schemeClr val="tx1"/>
                </a:solidFill>
              </a:rPr>
              <a:pPr>
                <a:defRPr/>
              </a:pPr>
              <a:t>24</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zövegdoboz 2"/>
          <p:cNvSpPr txBox="1">
            <a:spLocks noChangeArrowheads="1"/>
          </p:cNvSpPr>
          <p:nvPr/>
        </p:nvSpPr>
        <p:spPr bwMode="auto">
          <a:xfrm>
            <a:off x="395288" y="692150"/>
            <a:ext cx="8064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hu-HU" altLang="hu-HU" sz="4800">
                <a:solidFill>
                  <a:schemeClr val="bg1"/>
                </a:solidFill>
              </a:rPr>
              <a:t>Thank you for your attention!</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133600"/>
            <a:ext cx="8799512"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a számának helye 3"/>
          <p:cNvSpPr>
            <a:spLocks noGrp="1"/>
          </p:cNvSpPr>
          <p:nvPr>
            <p:ph type="sldNum" sz="quarter" idx="12"/>
          </p:nvPr>
        </p:nvSpPr>
        <p:spPr/>
        <p:txBody>
          <a:bodyPr/>
          <a:lstStyle/>
          <a:p>
            <a:pPr>
              <a:defRPr/>
            </a:pPr>
            <a:fld id="{E2C6A638-153B-4F1E-B473-6C7D3734EFEF}" type="slidenum">
              <a:rPr lang="hu-HU" smtClean="0"/>
              <a:pPr>
                <a:defRPr/>
              </a:pPr>
              <a:t>25</a:t>
            </a:fld>
            <a:endParaRPr lang="hu-H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0825" y="260350"/>
            <a:ext cx="8713788" cy="5632450"/>
          </a:xfrm>
          <a:prstGeom prst="rect">
            <a:avLst/>
          </a:prstGeom>
          <a:noFill/>
        </p:spPr>
        <p:txBody>
          <a:bodyPr>
            <a:spAutoFit/>
          </a:bodyPr>
          <a:lstStyle/>
          <a:p>
            <a:pPr fontAlgn="auto">
              <a:spcBef>
                <a:spcPts val="0"/>
              </a:spcBef>
              <a:spcAft>
                <a:spcPts val="0"/>
              </a:spcAft>
              <a:defRPr/>
            </a:pPr>
            <a:r>
              <a:rPr lang="hu-HU" sz="2400" u="sng">
                <a:solidFill>
                  <a:schemeClr val="tx2">
                    <a:lumMod val="50000"/>
                  </a:schemeClr>
                </a:solidFill>
                <a:latin typeface="+mn-lt"/>
                <a:cs typeface="+mn-cs"/>
              </a:rPr>
              <a:t>Problems that the compilers of the tasks had to solve:</a:t>
            </a:r>
          </a:p>
          <a:p>
            <a:pPr fontAlgn="auto">
              <a:spcBef>
                <a:spcPts val="0"/>
              </a:spcBef>
              <a:spcAft>
                <a:spcPts val="0"/>
              </a:spcAft>
              <a:defRPr/>
            </a:pPr>
            <a:endParaRPr lang="hu-HU" sz="2400" u="sng">
              <a:solidFill>
                <a:schemeClr val="tx2">
                  <a:lumMod val="50000"/>
                </a:schemeClr>
              </a:solidFill>
              <a:latin typeface="+mn-lt"/>
              <a:cs typeface="+mn-cs"/>
            </a:endParaRPr>
          </a:p>
          <a:p>
            <a:pPr marL="342900" indent="-342900" fontAlgn="auto">
              <a:spcBef>
                <a:spcPts val="0"/>
              </a:spcBef>
              <a:spcAft>
                <a:spcPts val="0"/>
              </a:spcAft>
              <a:buFont typeface="Arial" panose="020B0604020202020204" pitchFamily="34" charset="0"/>
              <a:buChar char="•"/>
              <a:defRPr/>
            </a:pPr>
            <a:r>
              <a:rPr lang="en-US" sz="2400">
                <a:solidFill>
                  <a:srgbClr val="32363F"/>
                </a:solidFill>
                <a:latin typeface="+mn-lt"/>
                <a:cs typeface="+mn-cs"/>
              </a:rPr>
              <a:t>We had to set tasks which gave work to think about and to create enough for one month for the whole group.</a:t>
            </a:r>
            <a:endParaRPr lang="hu-HU" sz="2400">
              <a:solidFill>
                <a:srgbClr val="32363F"/>
              </a:solidFill>
              <a:latin typeface="+mn-lt"/>
              <a:cs typeface="+mn-cs"/>
            </a:endParaRPr>
          </a:p>
          <a:p>
            <a:pPr marL="342900" indent="-342900" fontAlgn="auto">
              <a:spcBef>
                <a:spcPts val="0"/>
              </a:spcBef>
              <a:spcAft>
                <a:spcPts val="0"/>
              </a:spcAft>
              <a:buFont typeface="Arial" panose="020B0604020202020204" pitchFamily="34" charset="0"/>
              <a:buChar char="•"/>
              <a:defRPr/>
            </a:pPr>
            <a:endParaRPr lang="en-US" sz="2400">
              <a:solidFill>
                <a:srgbClr val="32363F"/>
              </a:solidFill>
              <a:latin typeface="+mn-lt"/>
              <a:cs typeface="+mn-cs"/>
            </a:endParaRPr>
          </a:p>
          <a:p>
            <a:pPr marL="342900" indent="-342900" fontAlgn="auto">
              <a:spcBef>
                <a:spcPts val="0"/>
              </a:spcBef>
              <a:spcAft>
                <a:spcPts val="0"/>
              </a:spcAft>
              <a:buFont typeface="Arial" panose="020B0604020202020204" pitchFamily="34" charset="0"/>
              <a:buChar char="•"/>
              <a:defRPr/>
            </a:pPr>
            <a:r>
              <a:rPr lang="en-US" sz="2400">
                <a:solidFill>
                  <a:srgbClr val="32363F"/>
                </a:solidFill>
                <a:latin typeface="+mn-lt"/>
                <a:cs typeface="+mn-cs"/>
              </a:rPr>
              <a:t>The tasks had to allow everybody to join in, not only the best mathematicians, but they had to contain enough challenge for the best ones, too.</a:t>
            </a:r>
            <a:endParaRPr lang="hu-HU" sz="2400">
              <a:solidFill>
                <a:srgbClr val="32363F"/>
              </a:solidFill>
              <a:latin typeface="+mn-lt"/>
              <a:cs typeface="+mn-cs"/>
            </a:endParaRPr>
          </a:p>
          <a:p>
            <a:pPr marL="342900" indent="-342900" fontAlgn="auto">
              <a:spcBef>
                <a:spcPts val="0"/>
              </a:spcBef>
              <a:spcAft>
                <a:spcPts val="0"/>
              </a:spcAft>
              <a:buFont typeface="Arial" panose="020B0604020202020204" pitchFamily="34" charset="0"/>
              <a:buChar char="•"/>
              <a:defRPr/>
            </a:pPr>
            <a:endParaRPr lang="en-US" sz="2400">
              <a:solidFill>
                <a:srgbClr val="32363F"/>
              </a:solidFill>
              <a:latin typeface="+mn-lt"/>
              <a:cs typeface="+mn-cs"/>
            </a:endParaRPr>
          </a:p>
          <a:p>
            <a:pPr marL="342900" indent="-342900" fontAlgn="auto">
              <a:spcBef>
                <a:spcPts val="0"/>
              </a:spcBef>
              <a:spcAft>
                <a:spcPts val="0"/>
              </a:spcAft>
              <a:buFont typeface="Arial" panose="020B0604020202020204" pitchFamily="34" charset="0"/>
              <a:buChar char="•"/>
              <a:defRPr/>
            </a:pPr>
            <a:r>
              <a:rPr lang="en-US" sz="2400">
                <a:solidFill>
                  <a:srgbClr val="32363F"/>
                </a:solidFill>
                <a:latin typeface="+mn-lt"/>
                <a:cs typeface="+mn-cs"/>
              </a:rPr>
              <a:t>The tasks had to be new and interesting so that students feel the urge to enter.</a:t>
            </a:r>
            <a:endParaRPr lang="hu-HU" sz="2400">
              <a:solidFill>
                <a:srgbClr val="32363F"/>
              </a:solidFill>
              <a:latin typeface="+mn-lt"/>
              <a:cs typeface="+mn-cs"/>
            </a:endParaRPr>
          </a:p>
          <a:p>
            <a:pPr marL="342900" indent="-342900" fontAlgn="auto">
              <a:spcBef>
                <a:spcPts val="0"/>
              </a:spcBef>
              <a:spcAft>
                <a:spcPts val="0"/>
              </a:spcAft>
              <a:buFont typeface="Arial" panose="020B0604020202020204" pitchFamily="34" charset="0"/>
              <a:buChar char="•"/>
              <a:defRPr/>
            </a:pPr>
            <a:endParaRPr lang="en-US" sz="2400">
              <a:solidFill>
                <a:srgbClr val="32363F"/>
              </a:solidFill>
              <a:latin typeface="+mn-lt"/>
              <a:cs typeface="+mn-cs"/>
            </a:endParaRPr>
          </a:p>
          <a:p>
            <a:pPr marL="342900" indent="-342900" fontAlgn="auto">
              <a:spcBef>
                <a:spcPts val="0"/>
              </a:spcBef>
              <a:spcAft>
                <a:spcPts val="0"/>
              </a:spcAft>
              <a:buFont typeface="Arial" panose="020B0604020202020204" pitchFamily="34" charset="0"/>
              <a:buChar char="•"/>
              <a:defRPr/>
            </a:pPr>
            <a:r>
              <a:rPr lang="en-US" sz="2400">
                <a:solidFill>
                  <a:srgbClr val="32363F"/>
                </a:solidFill>
                <a:latin typeface="+mn-lt"/>
                <a:cs typeface="+mn-cs"/>
              </a:rPr>
              <a:t>The use of GeoGebra had to be essential to the solution of the tasks. </a:t>
            </a:r>
            <a:r>
              <a:rPr lang="hu-HU" sz="2400">
                <a:solidFill>
                  <a:srgbClr val="32363F"/>
                </a:solidFill>
                <a:latin typeface="+mn-lt"/>
                <a:cs typeface="+mn-cs"/>
              </a:rPr>
              <a:t>(</a:t>
            </a:r>
            <a:r>
              <a:rPr lang="hu-HU" sz="2000">
                <a:solidFill>
                  <a:srgbClr val="32363F"/>
                </a:solidFill>
                <a:latin typeface="+mn-lt"/>
                <a:cs typeface="+mn-cs"/>
              </a:rPr>
              <a:t>It was the most difficult to achieve in the case of lower primary school pupils.</a:t>
            </a:r>
            <a:r>
              <a:rPr lang="hu-HU" sz="2400">
                <a:solidFill>
                  <a:srgbClr val="32363F"/>
                </a:solidFill>
                <a:latin typeface="+mn-lt"/>
                <a:cs typeface="+mn-cs"/>
              </a:rPr>
              <a:t>)</a:t>
            </a:r>
            <a:endParaRPr lang="hu-HU" sz="2400">
              <a:solidFill>
                <a:schemeClr val="tx2">
                  <a:lumMod val="50000"/>
                </a:schemeClr>
              </a:solidFill>
              <a:latin typeface="+mn-lt"/>
              <a:cs typeface="+mn-cs"/>
            </a:endParaRPr>
          </a:p>
        </p:txBody>
      </p:sp>
      <p:sp>
        <p:nvSpPr>
          <p:cNvPr id="3" name="Dia számának helye 2"/>
          <p:cNvSpPr>
            <a:spLocks noGrp="1"/>
          </p:cNvSpPr>
          <p:nvPr>
            <p:ph type="sldNum" sz="quarter" idx="12"/>
          </p:nvPr>
        </p:nvSpPr>
        <p:spPr/>
        <p:txBody>
          <a:bodyPr/>
          <a:lstStyle/>
          <a:p>
            <a:pPr>
              <a:defRPr/>
            </a:pPr>
            <a:fld id="{3DB4EC66-97C0-4C76-990A-3C0ECB0CC0D3}" type="slidenum">
              <a:rPr lang="hu-HU" sz="2000" smtClean="0">
                <a:solidFill>
                  <a:schemeClr val="tx1"/>
                </a:solidFill>
              </a:rPr>
              <a:pPr>
                <a:defRPr/>
              </a:pPr>
              <a:t>3</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l="16315" t="23494" r="41843" b="18317"/>
          <a:stretch>
            <a:fillRect/>
          </a:stretch>
        </p:blipFill>
        <p:spPr bwMode="auto">
          <a:xfrm>
            <a:off x="34925" y="44450"/>
            <a:ext cx="4824413"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l="17648" t="19183" r="42609" b="16808"/>
          <a:stretch>
            <a:fillRect/>
          </a:stretch>
        </p:blipFill>
        <p:spPr bwMode="auto">
          <a:xfrm>
            <a:off x="4859338" y="44450"/>
            <a:ext cx="4167187"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zövegdoboz 3"/>
          <p:cNvSpPr txBox="1"/>
          <p:nvPr/>
        </p:nvSpPr>
        <p:spPr>
          <a:xfrm>
            <a:off x="900113" y="4437063"/>
            <a:ext cx="2790825" cy="461962"/>
          </a:xfrm>
          <a:prstGeom prst="rect">
            <a:avLst/>
          </a:prstGeom>
          <a:noFill/>
        </p:spPr>
        <p:txBody>
          <a:bodyPr>
            <a:spAutoFit/>
          </a:bodyPr>
          <a:lstStyle/>
          <a:p>
            <a:pPr algn="ctr" fontAlgn="auto">
              <a:spcBef>
                <a:spcPts val="0"/>
              </a:spcBef>
              <a:spcAft>
                <a:spcPts val="0"/>
              </a:spcAft>
              <a:defRPr/>
            </a:pPr>
            <a:r>
              <a:rPr lang="hu-HU" sz="2400">
                <a:solidFill>
                  <a:schemeClr val="tx2">
                    <a:lumMod val="50000"/>
                  </a:schemeClr>
                </a:solidFill>
                <a:latin typeface="+mn-lt"/>
                <a:cs typeface="+mn-cs"/>
              </a:rPr>
              <a:t>Impossible</a:t>
            </a:r>
            <a:endParaRPr lang="hu-HU" sz="2400" dirty="0">
              <a:solidFill>
                <a:schemeClr val="tx2">
                  <a:lumMod val="50000"/>
                </a:schemeClr>
              </a:solidFill>
              <a:latin typeface="+mn-lt"/>
              <a:cs typeface="+mn-cs"/>
            </a:endParaRPr>
          </a:p>
        </p:txBody>
      </p:sp>
      <p:sp>
        <p:nvSpPr>
          <p:cNvPr id="5" name="Szövegdoboz 4"/>
          <p:cNvSpPr txBox="1"/>
          <p:nvPr/>
        </p:nvSpPr>
        <p:spPr>
          <a:xfrm>
            <a:off x="5275263" y="4421188"/>
            <a:ext cx="3055937" cy="460375"/>
          </a:xfrm>
          <a:prstGeom prst="rect">
            <a:avLst/>
          </a:prstGeom>
          <a:noFill/>
        </p:spPr>
        <p:txBody>
          <a:bodyPr>
            <a:spAutoFit/>
          </a:bodyPr>
          <a:lstStyle/>
          <a:p>
            <a:pPr algn="ctr" fontAlgn="auto">
              <a:spcBef>
                <a:spcPts val="0"/>
              </a:spcBef>
              <a:spcAft>
                <a:spcPts val="0"/>
              </a:spcAft>
              <a:defRPr/>
            </a:pPr>
            <a:r>
              <a:rPr lang="hu-HU" sz="2400">
                <a:solidFill>
                  <a:schemeClr val="tx2">
                    <a:lumMod val="50000"/>
                  </a:schemeClr>
                </a:solidFill>
                <a:latin typeface="+mn-lt"/>
                <a:cs typeface="+mn-cs"/>
              </a:rPr>
              <a:t>Or not?</a:t>
            </a:r>
            <a:endParaRPr lang="hu-HU" sz="2400" dirty="0">
              <a:solidFill>
                <a:schemeClr val="tx2">
                  <a:lumMod val="50000"/>
                </a:schemeClr>
              </a:solidFill>
              <a:latin typeface="+mn-lt"/>
              <a:cs typeface="+mn-cs"/>
            </a:endParaRPr>
          </a:p>
        </p:txBody>
      </p:sp>
      <p:sp>
        <p:nvSpPr>
          <p:cNvPr id="6150" name="Szövegdoboz 5"/>
          <p:cNvSpPr txBox="1">
            <a:spLocks noChangeArrowheads="1"/>
          </p:cNvSpPr>
          <p:nvPr/>
        </p:nvSpPr>
        <p:spPr bwMode="auto">
          <a:xfrm>
            <a:off x="74613" y="5757863"/>
            <a:ext cx="4929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These images were constructed by Euler3D.</a:t>
            </a:r>
          </a:p>
          <a:p>
            <a:pPr eaLnBrk="1" hangingPunct="1">
              <a:spcBef>
                <a:spcPct val="0"/>
              </a:spcBef>
              <a:buFontTx/>
              <a:buNone/>
            </a:pPr>
            <a:r>
              <a:rPr lang="hu-HU" altLang="hu-HU" sz="2000"/>
              <a:t>Thanks to Szilassi Lajos and Petró Tamás</a:t>
            </a:r>
          </a:p>
        </p:txBody>
      </p:sp>
      <p:sp>
        <p:nvSpPr>
          <p:cNvPr id="2" name="Dia számának helye 1"/>
          <p:cNvSpPr>
            <a:spLocks noGrp="1"/>
          </p:cNvSpPr>
          <p:nvPr>
            <p:ph type="sldNum" sz="quarter" idx="12"/>
          </p:nvPr>
        </p:nvSpPr>
        <p:spPr/>
        <p:txBody>
          <a:bodyPr/>
          <a:lstStyle/>
          <a:p>
            <a:pPr>
              <a:defRPr/>
            </a:pPr>
            <a:fld id="{2A7EB577-2FAB-4C42-9ACE-CF72C5C09120}" type="slidenum">
              <a:rPr lang="hu-HU" sz="2000" smtClean="0">
                <a:solidFill>
                  <a:schemeClr val="tx1"/>
                </a:solidFill>
              </a:rPr>
              <a:pPr>
                <a:defRPr/>
              </a:pPr>
              <a:t>4</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p:cNvGraphicFramePr>
            <a:graphicFrameLocks noGrp="1"/>
          </p:cNvGraphicFramePr>
          <p:nvPr/>
        </p:nvGraphicFramePr>
        <p:xfrm>
          <a:off x="323850" y="692150"/>
          <a:ext cx="8351838" cy="4465640"/>
        </p:xfrm>
        <a:graphic>
          <a:graphicData uri="http://schemas.openxmlformats.org/drawingml/2006/table">
            <a:tbl>
              <a:tblPr>
                <a:tableStyleId>{5C22544A-7EE6-4342-B048-85BDC9FD1C3A}</a:tableStyleId>
              </a:tblPr>
              <a:tblGrid>
                <a:gridCol w="2531879"/>
                <a:gridCol w="2208257"/>
                <a:gridCol w="1798419"/>
                <a:gridCol w="1813283"/>
              </a:tblGrid>
              <a:tr h="942064">
                <a:tc>
                  <a:txBody>
                    <a:bodyPr/>
                    <a:lstStyle/>
                    <a:p>
                      <a:pPr algn="l" fontAlgn="b"/>
                      <a:r>
                        <a:rPr lang="hu-HU" sz="1400" u="none" strike="noStrike" dirty="0">
                          <a:solidFill>
                            <a:schemeClr val="tx1"/>
                          </a:solidFill>
                          <a:effectLst/>
                        </a:rPr>
                        <a:t> </a:t>
                      </a:r>
                      <a:endParaRPr lang="hu-HU" sz="1400" b="1" i="0" u="none" strike="noStrike" dirty="0">
                        <a:solidFill>
                          <a:schemeClr val="tx1"/>
                        </a:solidFill>
                        <a:effectLst/>
                        <a:latin typeface="Calibri"/>
                      </a:endParaRPr>
                    </a:p>
                  </a:txBody>
                  <a:tcPr marL="9524" marR="9524" marT="9527" marB="0" anchor="b"/>
                </a:tc>
                <a:tc>
                  <a:txBody>
                    <a:bodyPr/>
                    <a:lstStyle/>
                    <a:p>
                      <a:pPr algn="l" fontAlgn="b"/>
                      <a:r>
                        <a:rPr lang="hu-HU" sz="1400" u="none" strike="noStrike" dirty="0" err="1" smtClean="0">
                          <a:solidFill>
                            <a:schemeClr val="tx1"/>
                          </a:solidFill>
                          <a:effectLst/>
                        </a:rPr>
                        <a:t>Number</a:t>
                      </a:r>
                      <a:r>
                        <a:rPr lang="hu-HU" sz="1400" u="none" strike="noStrike" smtClean="0">
                          <a:solidFill>
                            <a:schemeClr val="tx1"/>
                          </a:solidFill>
                          <a:effectLst/>
                        </a:rPr>
                        <a:t> of registered</a:t>
                      </a:r>
                      <a:r>
                        <a:rPr lang="hu-HU" sz="1400" u="none" strike="noStrike" baseline="0" smtClean="0">
                          <a:solidFill>
                            <a:schemeClr val="tx1"/>
                          </a:solidFill>
                          <a:effectLst/>
                        </a:rPr>
                        <a:t> groups </a:t>
                      </a:r>
                      <a:r>
                        <a:rPr lang="hu-HU" sz="1400" u="none" strike="noStrike" smtClean="0">
                          <a:solidFill>
                            <a:schemeClr val="tx1"/>
                          </a:solidFill>
                          <a:effectLst/>
                        </a:rPr>
                        <a:t>in the 9 round</a:t>
                      </a:r>
                      <a:endParaRPr lang="hu-HU" sz="1400" b="0" i="0" u="none" strike="noStrike">
                        <a:solidFill>
                          <a:schemeClr val="tx1"/>
                        </a:solidFill>
                        <a:effectLst/>
                        <a:latin typeface="Calibri"/>
                      </a:endParaRPr>
                    </a:p>
                  </a:txBody>
                  <a:tcPr marL="9524" marR="9524" marT="9527" marB="0" anchor="b"/>
                </a:tc>
                <a:tc>
                  <a:txBody>
                    <a:bodyPr/>
                    <a:lstStyle/>
                    <a:p>
                      <a:pPr algn="l" fontAlgn="b"/>
                      <a:r>
                        <a:rPr lang="hu-HU" sz="1400" u="none" strike="noStrike" smtClean="0">
                          <a:solidFill>
                            <a:schemeClr val="tx1"/>
                          </a:solidFill>
                          <a:effectLst/>
                        </a:rPr>
                        <a:t>Number of  active groups</a:t>
                      </a:r>
                      <a:endParaRPr lang="hu-HU" sz="1400" b="0" i="0" u="none" strike="noStrike">
                        <a:solidFill>
                          <a:schemeClr val="tx1"/>
                        </a:solidFill>
                        <a:effectLst/>
                        <a:latin typeface="Calibri"/>
                      </a:endParaRPr>
                    </a:p>
                  </a:txBody>
                  <a:tcPr marL="9524" marR="9524" marT="9527" marB="0" anchor="b"/>
                </a:tc>
                <a:tc>
                  <a:txBody>
                    <a:bodyPr/>
                    <a:lstStyle/>
                    <a:p>
                      <a:pPr algn="l" fontAlgn="b"/>
                      <a:r>
                        <a:rPr lang="hu-HU" sz="1400" u="none" strike="noStrike" smtClean="0">
                          <a:solidFill>
                            <a:schemeClr val="tx1"/>
                          </a:solidFill>
                          <a:effectLst/>
                        </a:rPr>
                        <a:t>Number of children participating in the active groups</a:t>
                      </a:r>
                      <a:endParaRPr lang="hu-HU" sz="1400" b="0" i="0" u="none" strike="noStrike">
                        <a:solidFill>
                          <a:schemeClr val="tx1"/>
                        </a:solidFill>
                        <a:effectLst/>
                        <a:latin typeface="Calibri"/>
                      </a:endParaRPr>
                    </a:p>
                  </a:txBody>
                  <a:tcPr marL="9524" marR="9524" marT="9527" marB="0" anchor="b"/>
                </a:tc>
              </a:tr>
              <a:tr h="440447">
                <a:tc>
                  <a:txBody>
                    <a:bodyPr/>
                    <a:lstStyle/>
                    <a:p>
                      <a:pPr algn="l" fontAlgn="b"/>
                      <a:r>
                        <a:rPr lang="hu-HU" sz="1600" u="none" strike="noStrike" smtClean="0">
                          <a:solidFill>
                            <a:schemeClr val="tx1"/>
                          </a:solidFill>
                          <a:effectLst/>
                        </a:rPr>
                        <a:t>1st</a:t>
                      </a:r>
                      <a:r>
                        <a:rPr lang="hu-HU" sz="1600" u="none" strike="noStrike" baseline="0" smtClean="0">
                          <a:solidFill>
                            <a:schemeClr val="tx1"/>
                          </a:solidFill>
                          <a:effectLst/>
                        </a:rPr>
                        <a:t> and 2nd class students</a:t>
                      </a:r>
                      <a:endParaRPr lang="hu-HU" sz="1600" b="1"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23</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13</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42</a:t>
                      </a:r>
                      <a:endParaRPr lang="hu-HU" sz="2000" b="0" i="0" u="none" strike="noStrike">
                        <a:solidFill>
                          <a:schemeClr val="tx1"/>
                        </a:solidFill>
                        <a:effectLst/>
                        <a:latin typeface="Calibri"/>
                      </a:endParaRPr>
                    </a:p>
                  </a:txBody>
                  <a:tcPr marL="9524" marR="9524" marT="9527" marB="0" anchor="b"/>
                </a:tc>
              </a:tr>
              <a:tr h="440447">
                <a:tc>
                  <a:txBody>
                    <a:bodyPr/>
                    <a:lstStyle/>
                    <a:p>
                      <a:pPr algn="l" fontAlgn="b"/>
                      <a:r>
                        <a:rPr lang="hu-HU" sz="1600" b="0" i="0" u="none" strike="noStrike" smtClean="0">
                          <a:solidFill>
                            <a:schemeClr val="tx1"/>
                          </a:solidFill>
                          <a:effectLst/>
                          <a:latin typeface="+mn-lt"/>
                        </a:rPr>
                        <a:t>3rd</a:t>
                      </a:r>
                      <a:r>
                        <a:rPr lang="hu-HU" sz="1600" b="0" i="0" u="none" strike="noStrike" baseline="0" smtClean="0">
                          <a:solidFill>
                            <a:schemeClr val="tx1"/>
                          </a:solidFill>
                          <a:effectLst/>
                          <a:latin typeface="+mn-lt"/>
                        </a:rPr>
                        <a:t> and 4th class students</a:t>
                      </a:r>
                      <a:endParaRPr lang="hu-HU" sz="1600" b="1"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36</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29</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98</a:t>
                      </a:r>
                      <a:endParaRPr lang="hu-HU" sz="2000" b="0" i="0" u="none" strike="noStrike">
                        <a:solidFill>
                          <a:schemeClr val="tx1"/>
                        </a:solidFill>
                        <a:effectLst/>
                        <a:latin typeface="Calibri"/>
                      </a:endParaRPr>
                    </a:p>
                  </a:txBody>
                  <a:tcPr marL="9524" marR="9524" marT="9527" marB="0" anchor="b"/>
                </a:tc>
              </a:tr>
              <a:tr h="440447">
                <a:tc>
                  <a:txBody>
                    <a:bodyPr/>
                    <a:lstStyle/>
                    <a:p>
                      <a:pPr algn="l" fontAlgn="b"/>
                      <a:r>
                        <a:rPr lang="hu-HU" sz="1600" u="none" strike="noStrike" smtClean="0">
                          <a:solidFill>
                            <a:schemeClr val="tx1"/>
                          </a:solidFill>
                          <a:effectLst/>
                        </a:rPr>
                        <a:t>5th</a:t>
                      </a:r>
                      <a:r>
                        <a:rPr lang="hu-HU" sz="1600" u="none" strike="noStrike" baseline="0" smtClean="0">
                          <a:solidFill>
                            <a:schemeClr val="tx1"/>
                          </a:solidFill>
                          <a:effectLst/>
                        </a:rPr>
                        <a:t> and 6th class students</a:t>
                      </a:r>
                      <a:endParaRPr lang="hu-HU" sz="1600" b="1"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98</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66</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222</a:t>
                      </a:r>
                      <a:endParaRPr lang="hu-HU" sz="2000" b="0" i="0" u="none" strike="noStrike">
                        <a:solidFill>
                          <a:schemeClr val="tx1"/>
                        </a:solidFill>
                        <a:effectLst/>
                        <a:latin typeface="Calibri"/>
                      </a:endParaRPr>
                    </a:p>
                  </a:txBody>
                  <a:tcPr marL="9524" marR="9524" marT="9527" marB="0" anchor="b"/>
                </a:tc>
              </a:tr>
              <a:tr h="440447">
                <a:tc>
                  <a:txBody>
                    <a:bodyPr/>
                    <a:lstStyle/>
                    <a:p>
                      <a:pPr algn="l" fontAlgn="b"/>
                      <a:r>
                        <a:rPr lang="en-US" sz="1600" u="none" strike="noStrike" smtClean="0">
                          <a:solidFill>
                            <a:schemeClr val="tx1"/>
                          </a:solidFill>
                          <a:effectLst/>
                        </a:rPr>
                        <a:t>7th and 8th class students</a:t>
                      </a:r>
                    </a:p>
                  </a:txBody>
                  <a:tcPr marL="9524" marR="9524" marT="9527" marB="0" anchor="b"/>
                </a:tc>
                <a:tc>
                  <a:txBody>
                    <a:bodyPr/>
                    <a:lstStyle/>
                    <a:p>
                      <a:pPr algn="r" fontAlgn="b"/>
                      <a:r>
                        <a:rPr lang="hu-HU" sz="2000" u="none" strike="noStrike">
                          <a:solidFill>
                            <a:schemeClr val="tx1"/>
                          </a:solidFill>
                          <a:effectLst/>
                        </a:rPr>
                        <a:t>57</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32</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117</a:t>
                      </a:r>
                      <a:endParaRPr lang="hu-HU" sz="2000" b="0" i="0" u="none" strike="noStrike">
                        <a:solidFill>
                          <a:schemeClr val="tx1"/>
                        </a:solidFill>
                        <a:effectLst/>
                        <a:latin typeface="Calibri"/>
                      </a:endParaRPr>
                    </a:p>
                  </a:txBody>
                  <a:tcPr marL="9524" marR="9524" marT="9527" marB="0" anchor="b"/>
                </a:tc>
              </a:tr>
              <a:tr h="44044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hu-HU" sz="1600" u="none" strike="noStrike" smtClean="0">
                          <a:solidFill>
                            <a:schemeClr val="tx1"/>
                          </a:solidFill>
                          <a:effectLst/>
                        </a:rPr>
                        <a:t>9</a:t>
                      </a:r>
                      <a:r>
                        <a:rPr lang="en-US" sz="1600" u="none" strike="noStrike" smtClean="0">
                          <a:solidFill>
                            <a:schemeClr val="tx1"/>
                          </a:solidFill>
                          <a:effectLst/>
                        </a:rPr>
                        <a:t>th and </a:t>
                      </a:r>
                      <a:r>
                        <a:rPr lang="hu-HU" sz="1600" u="none" strike="noStrike" smtClean="0">
                          <a:solidFill>
                            <a:schemeClr val="tx1"/>
                          </a:solidFill>
                          <a:effectLst/>
                        </a:rPr>
                        <a:t>10</a:t>
                      </a:r>
                      <a:r>
                        <a:rPr lang="en-US" sz="1600" u="none" strike="noStrike" smtClean="0">
                          <a:solidFill>
                            <a:schemeClr val="tx1"/>
                          </a:solidFill>
                          <a:effectLst/>
                        </a:rPr>
                        <a:t>th class students</a:t>
                      </a:r>
                    </a:p>
                  </a:txBody>
                  <a:tcPr marL="9524" marR="9524" marT="9527" marB="0" anchor="b"/>
                </a:tc>
                <a:tc>
                  <a:txBody>
                    <a:bodyPr/>
                    <a:lstStyle/>
                    <a:p>
                      <a:pPr algn="r" fontAlgn="b"/>
                      <a:r>
                        <a:rPr lang="hu-HU" sz="2000" u="none" strike="noStrike">
                          <a:solidFill>
                            <a:schemeClr val="tx1"/>
                          </a:solidFill>
                          <a:effectLst/>
                        </a:rPr>
                        <a:t>50</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25</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85</a:t>
                      </a:r>
                      <a:endParaRPr lang="hu-HU" sz="2000" b="0" i="0" u="none" strike="noStrike">
                        <a:solidFill>
                          <a:schemeClr val="tx1"/>
                        </a:solidFill>
                        <a:effectLst/>
                        <a:latin typeface="Calibri"/>
                      </a:endParaRPr>
                    </a:p>
                  </a:txBody>
                  <a:tcPr marL="9524" marR="9524" marT="9527" marB="0" anchor="b"/>
                </a:tc>
              </a:tr>
              <a:tr h="440447">
                <a:tc>
                  <a:txBody>
                    <a:bodyPr/>
                    <a:lstStyle/>
                    <a:p>
                      <a:pPr algn="l" fontAlgn="b"/>
                      <a:r>
                        <a:rPr lang="hu-HU" sz="1600" u="none" strike="noStrike" smtClean="0">
                          <a:solidFill>
                            <a:schemeClr val="tx1"/>
                          </a:solidFill>
                          <a:effectLst/>
                        </a:rPr>
                        <a:t>11</a:t>
                      </a:r>
                      <a:r>
                        <a:rPr lang="en-US" sz="1600" u="none" strike="noStrike" smtClean="0">
                          <a:solidFill>
                            <a:schemeClr val="tx1"/>
                          </a:solidFill>
                          <a:effectLst/>
                        </a:rPr>
                        <a:t>th and </a:t>
                      </a:r>
                      <a:r>
                        <a:rPr lang="hu-HU" sz="1600" u="none" strike="noStrike" smtClean="0">
                          <a:solidFill>
                            <a:schemeClr val="tx1"/>
                          </a:solidFill>
                          <a:effectLst/>
                        </a:rPr>
                        <a:t>12</a:t>
                      </a:r>
                      <a:r>
                        <a:rPr lang="en-US" sz="1600" u="none" strike="noStrike" smtClean="0">
                          <a:solidFill>
                            <a:schemeClr val="tx1"/>
                          </a:solidFill>
                          <a:effectLst/>
                        </a:rPr>
                        <a:t>th class students</a:t>
                      </a:r>
                    </a:p>
                  </a:txBody>
                  <a:tcPr marL="9524" marR="9524" marT="9527" marB="0" anchor="b"/>
                </a:tc>
                <a:tc>
                  <a:txBody>
                    <a:bodyPr/>
                    <a:lstStyle/>
                    <a:p>
                      <a:pPr algn="r" fontAlgn="b"/>
                      <a:r>
                        <a:rPr lang="hu-HU" sz="2000" u="none" strike="noStrike">
                          <a:solidFill>
                            <a:schemeClr val="tx1"/>
                          </a:solidFill>
                          <a:effectLst/>
                        </a:rPr>
                        <a:t>38</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15</a:t>
                      </a:r>
                      <a:endParaRPr lang="hu-HU" sz="2000" b="0"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52</a:t>
                      </a:r>
                      <a:endParaRPr lang="hu-HU" sz="2000" b="0" i="0" u="none" strike="noStrike">
                        <a:solidFill>
                          <a:schemeClr val="tx1"/>
                        </a:solidFill>
                        <a:effectLst/>
                        <a:latin typeface="Calibri"/>
                      </a:endParaRPr>
                    </a:p>
                  </a:txBody>
                  <a:tcPr marL="9524" marR="9524" marT="9527" marB="0" anchor="b"/>
                </a:tc>
              </a:tr>
              <a:tr h="440447">
                <a:tc>
                  <a:txBody>
                    <a:bodyPr/>
                    <a:lstStyle/>
                    <a:p>
                      <a:pPr algn="l" fontAlgn="b"/>
                      <a:endParaRPr lang="hu-HU" sz="1100" b="1" i="0" u="none" strike="noStrike">
                        <a:solidFill>
                          <a:schemeClr val="tx1"/>
                        </a:solidFill>
                        <a:effectLst/>
                        <a:latin typeface="Calibri"/>
                      </a:endParaRPr>
                    </a:p>
                  </a:txBody>
                  <a:tcPr marL="9524" marR="9524" marT="9527" marB="0" anchor="b"/>
                </a:tc>
                <a:tc>
                  <a:txBody>
                    <a:bodyPr/>
                    <a:lstStyle/>
                    <a:p>
                      <a:pPr algn="r" fontAlgn="b"/>
                      <a:endParaRPr lang="hu-HU" sz="2000" b="0" i="0" u="none" strike="noStrike">
                        <a:solidFill>
                          <a:schemeClr val="tx1"/>
                        </a:solidFill>
                        <a:effectLst/>
                        <a:latin typeface="Calibri"/>
                      </a:endParaRPr>
                    </a:p>
                  </a:txBody>
                  <a:tcPr marL="9524" marR="9524" marT="9527" marB="0" anchor="b"/>
                </a:tc>
                <a:tc>
                  <a:txBody>
                    <a:bodyPr/>
                    <a:lstStyle/>
                    <a:p>
                      <a:pPr algn="r" fontAlgn="b"/>
                      <a:endParaRPr lang="hu-HU" sz="2000" b="0" i="0" u="none" strike="noStrike">
                        <a:solidFill>
                          <a:schemeClr val="tx1"/>
                        </a:solidFill>
                        <a:effectLst/>
                        <a:latin typeface="Calibri"/>
                      </a:endParaRPr>
                    </a:p>
                  </a:txBody>
                  <a:tcPr marL="9524" marR="9524" marT="9527" marB="0" anchor="b"/>
                </a:tc>
                <a:tc>
                  <a:txBody>
                    <a:bodyPr/>
                    <a:lstStyle/>
                    <a:p>
                      <a:pPr algn="r" fontAlgn="b"/>
                      <a:endParaRPr lang="hu-HU" sz="2000" b="0" i="0" u="none" strike="noStrike">
                        <a:solidFill>
                          <a:schemeClr val="tx1"/>
                        </a:solidFill>
                        <a:effectLst/>
                        <a:latin typeface="Calibri"/>
                      </a:endParaRPr>
                    </a:p>
                  </a:txBody>
                  <a:tcPr marL="9524" marR="9524" marT="9527" marB="0" anchor="b"/>
                </a:tc>
              </a:tr>
              <a:tr h="440447">
                <a:tc>
                  <a:txBody>
                    <a:bodyPr/>
                    <a:lstStyle/>
                    <a:p>
                      <a:pPr algn="l" fontAlgn="b"/>
                      <a:r>
                        <a:rPr lang="hu-HU" sz="1600" b="0" i="0" u="none" strike="noStrike" smtClean="0">
                          <a:solidFill>
                            <a:schemeClr val="tx1"/>
                          </a:solidFill>
                          <a:effectLst/>
                          <a:latin typeface="+mn-lt"/>
                        </a:rPr>
                        <a:t>All</a:t>
                      </a:r>
                      <a:endParaRPr lang="hu-HU" sz="1600" b="1"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303</a:t>
                      </a:r>
                      <a:endParaRPr lang="hu-HU" sz="2000" b="1"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180</a:t>
                      </a:r>
                      <a:endParaRPr lang="hu-HU" sz="2000" b="1" i="0" u="none" strike="noStrike">
                        <a:solidFill>
                          <a:schemeClr val="tx1"/>
                        </a:solidFill>
                        <a:effectLst/>
                        <a:latin typeface="Calibri"/>
                      </a:endParaRPr>
                    </a:p>
                  </a:txBody>
                  <a:tcPr marL="9524" marR="9524" marT="9527" marB="0" anchor="b"/>
                </a:tc>
                <a:tc>
                  <a:txBody>
                    <a:bodyPr/>
                    <a:lstStyle/>
                    <a:p>
                      <a:pPr algn="r" fontAlgn="b"/>
                      <a:r>
                        <a:rPr lang="hu-HU" sz="2000" u="none" strike="noStrike">
                          <a:solidFill>
                            <a:schemeClr val="tx1"/>
                          </a:solidFill>
                          <a:effectLst/>
                        </a:rPr>
                        <a:t>616</a:t>
                      </a:r>
                      <a:endParaRPr lang="hu-HU" sz="2000" b="1" i="0" u="none" strike="noStrike">
                        <a:solidFill>
                          <a:schemeClr val="tx1"/>
                        </a:solidFill>
                        <a:effectLst/>
                        <a:latin typeface="Calibri"/>
                      </a:endParaRPr>
                    </a:p>
                  </a:txBody>
                  <a:tcPr marL="9524" marR="9524" marT="9527" marB="0" anchor="b"/>
                </a:tc>
              </a:tr>
            </a:tbl>
          </a:graphicData>
        </a:graphic>
      </p:graphicFrame>
      <p:sp>
        <p:nvSpPr>
          <p:cNvPr id="2" name="Dia számának helye 1"/>
          <p:cNvSpPr>
            <a:spLocks noGrp="1"/>
          </p:cNvSpPr>
          <p:nvPr>
            <p:ph type="sldNum" sz="quarter" idx="12"/>
          </p:nvPr>
        </p:nvSpPr>
        <p:spPr/>
        <p:txBody>
          <a:bodyPr/>
          <a:lstStyle/>
          <a:p>
            <a:pPr>
              <a:defRPr/>
            </a:pPr>
            <a:fld id="{53FC285C-145C-4D46-94FA-3BC457ED633A}" type="slidenum">
              <a:rPr lang="hu-HU" sz="2000" smtClean="0">
                <a:solidFill>
                  <a:schemeClr val="tx1"/>
                </a:solidFill>
              </a:rPr>
              <a:pPr>
                <a:defRPr/>
              </a:pPr>
              <a:t>5</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zövegdoboz 3"/>
          <p:cNvSpPr txBox="1">
            <a:spLocks noChangeArrowheads="1"/>
          </p:cNvSpPr>
          <p:nvPr/>
        </p:nvSpPr>
        <p:spPr bwMode="auto">
          <a:xfrm>
            <a:off x="323850" y="231775"/>
            <a:ext cx="4752975" cy="460375"/>
          </a:xfrm>
          <a:prstGeom prst="rect">
            <a:avLst/>
          </a:prstGeom>
          <a:solidFill>
            <a:schemeClr val="accent1">
              <a:lumMod val="50000"/>
            </a:schemeClr>
          </a:solid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hu-HU" altLang="hu-HU" sz="2400" smtClean="0">
                <a:solidFill>
                  <a:schemeClr val="bg1"/>
                </a:solidFill>
              </a:rPr>
              <a:t>The r</a:t>
            </a:r>
            <a:r>
              <a:rPr lang="en-US" altLang="hu-HU" sz="2400" smtClean="0">
                <a:solidFill>
                  <a:schemeClr val="bg1"/>
                </a:solidFill>
              </a:rPr>
              <a:t>ounds and </a:t>
            </a:r>
            <a:r>
              <a:rPr lang="hu-HU" altLang="hu-HU" sz="2400" smtClean="0">
                <a:solidFill>
                  <a:schemeClr val="bg1"/>
                </a:solidFill>
              </a:rPr>
              <a:t>theirs </a:t>
            </a:r>
            <a:r>
              <a:rPr lang="en-US" altLang="hu-HU" sz="2400" smtClean="0">
                <a:solidFill>
                  <a:schemeClr val="bg1"/>
                </a:solidFill>
              </a:rPr>
              <a:t>central topics</a:t>
            </a:r>
            <a:endParaRPr lang="hu-HU" altLang="hu-HU" sz="2400" smtClean="0">
              <a:solidFill>
                <a:schemeClr val="bg1"/>
              </a:solidFill>
            </a:endParaRPr>
          </a:p>
        </p:txBody>
      </p:sp>
      <p:sp>
        <p:nvSpPr>
          <p:cNvPr id="8195" name="Szövegdoboz 4"/>
          <p:cNvSpPr txBox="1">
            <a:spLocks noChangeArrowheads="1"/>
          </p:cNvSpPr>
          <p:nvPr/>
        </p:nvSpPr>
        <p:spPr bwMode="auto">
          <a:xfrm>
            <a:off x="323850" y="836613"/>
            <a:ext cx="88201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Round 1 -- April 2014</a:t>
            </a:r>
          </a:p>
          <a:p>
            <a:pPr eaLnBrk="1" hangingPunct="1">
              <a:spcBef>
                <a:spcPct val="0"/>
              </a:spcBef>
              <a:buFontTx/>
              <a:buNone/>
            </a:pPr>
            <a:endParaRPr lang="hu-HU" altLang="hu-HU" sz="2000"/>
          </a:p>
          <a:p>
            <a:pPr eaLnBrk="1" hangingPunct="1">
              <a:spcBef>
                <a:spcPct val="0"/>
              </a:spcBef>
              <a:buFontTx/>
              <a:buNone/>
            </a:pPr>
            <a:r>
              <a:rPr lang="hu-HU" altLang="hu-HU" sz="2000"/>
              <a:t>The motto of the month: Let’s discover the colourful world of GeoGebra during creation!</a:t>
            </a:r>
          </a:p>
          <a:p>
            <a:pPr eaLnBrk="1" hangingPunct="1">
              <a:spcBef>
                <a:spcPct val="0"/>
              </a:spcBef>
              <a:buFontTx/>
              <a:buNone/>
            </a:pPr>
            <a:r>
              <a:rPr lang="hu-HU" altLang="hu-HU" sz="2000"/>
              <a:t>This month you will get playful, creative tasks. The most important will be to browse the options of GeoGebra very thoroughly while you are planning and drawing together.</a:t>
            </a:r>
          </a:p>
          <a:p>
            <a:pPr eaLnBrk="1" hangingPunct="1">
              <a:spcBef>
                <a:spcPct val="0"/>
              </a:spcBef>
              <a:buFontTx/>
              <a:buNone/>
            </a:pPr>
            <a:r>
              <a:rPr lang="hu-HU" altLang="hu-HU" sz="2000"/>
              <a:t>In this round our aim was not to tie the children’s hands with a particular task: Let them look at all icons and menus: let them browse among the options of GeoGebra. </a:t>
            </a:r>
          </a:p>
        </p:txBody>
      </p:sp>
      <p:sp>
        <p:nvSpPr>
          <p:cNvPr id="8196" name="Szövegdoboz 5"/>
          <p:cNvSpPr txBox="1">
            <a:spLocks noChangeArrowheads="1"/>
          </p:cNvSpPr>
          <p:nvPr/>
        </p:nvSpPr>
        <p:spPr bwMode="auto">
          <a:xfrm>
            <a:off x="323850" y="4114800"/>
            <a:ext cx="88201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Round 2 -- May 2014</a:t>
            </a:r>
          </a:p>
          <a:p>
            <a:pPr eaLnBrk="1" hangingPunct="1">
              <a:spcBef>
                <a:spcPct val="0"/>
              </a:spcBef>
              <a:buFontTx/>
              <a:buNone/>
            </a:pPr>
            <a:endParaRPr lang="hu-HU" altLang="hu-HU" sz="2000"/>
          </a:p>
          <a:p>
            <a:pPr eaLnBrk="1" hangingPunct="1">
              <a:spcBef>
                <a:spcPct val="0"/>
              </a:spcBef>
              <a:buFontTx/>
              <a:buNone/>
            </a:pPr>
            <a:r>
              <a:rPr lang="hu-HU" altLang="hu-HU" sz="2000"/>
              <a:t>The motto of the month: The pleasure of discovery, problem </a:t>
            </a:r>
            <a:r>
              <a:rPr lang="hu-HU" altLang="hu-HU" sz="2000" smtClean="0"/>
              <a:t>solving, </a:t>
            </a:r>
            <a:r>
              <a:rPr lang="hu-HU" altLang="hu-HU" sz="2000"/>
              <a:t>thinking</a:t>
            </a:r>
          </a:p>
          <a:p>
            <a:pPr eaLnBrk="1" hangingPunct="1">
              <a:spcBef>
                <a:spcPct val="0"/>
              </a:spcBef>
              <a:buFontTx/>
              <a:buNone/>
            </a:pPr>
            <a:r>
              <a:rPr lang="hu-HU" altLang="hu-HU" sz="2000"/>
              <a:t>After the playful drawing tasks of the first round, in this one all age groups got a mathematical task. We looked for mathematical tasks which are difficult to solve in a traditional way and are challenging for the particular age group, but experimenting with GG they can get an idea which leads to the solution of the problem, and it may also help in the formulation of the explanation.</a:t>
            </a:r>
          </a:p>
        </p:txBody>
      </p:sp>
      <p:sp>
        <p:nvSpPr>
          <p:cNvPr id="2" name="Dia számának helye 1"/>
          <p:cNvSpPr>
            <a:spLocks noGrp="1"/>
          </p:cNvSpPr>
          <p:nvPr>
            <p:ph type="sldNum" sz="quarter" idx="12"/>
          </p:nvPr>
        </p:nvSpPr>
        <p:spPr>
          <a:xfrm>
            <a:off x="6902450" y="6356350"/>
            <a:ext cx="2133600" cy="365125"/>
          </a:xfrm>
        </p:spPr>
        <p:txBody>
          <a:bodyPr/>
          <a:lstStyle/>
          <a:p>
            <a:pPr>
              <a:defRPr/>
            </a:pPr>
            <a:fld id="{42DF63DA-403B-4BD7-88FD-6014106D23FF}" type="slidenum">
              <a:rPr lang="hu-HU" sz="2000" smtClean="0">
                <a:solidFill>
                  <a:schemeClr val="tx1"/>
                </a:solidFill>
              </a:rPr>
              <a:pPr>
                <a:defRPr/>
              </a:pPr>
              <a:t>6</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zövegdoboz 1"/>
          <p:cNvSpPr txBox="1">
            <a:spLocks noChangeArrowheads="1"/>
          </p:cNvSpPr>
          <p:nvPr/>
        </p:nvSpPr>
        <p:spPr bwMode="auto">
          <a:xfrm>
            <a:off x="323850" y="188913"/>
            <a:ext cx="85693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Round 3 – June 2014</a:t>
            </a:r>
          </a:p>
          <a:p>
            <a:pPr eaLnBrk="1" hangingPunct="1">
              <a:spcBef>
                <a:spcPct val="0"/>
              </a:spcBef>
              <a:buFontTx/>
              <a:buNone/>
            </a:pPr>
            <a:r>
              <a:rPr lang="hu-HU" altLang="hu-HU" sz="2000"/>
              <a:t>The motto of the month: C</a:t>
            </a:r>
            <a:r>
              <a:rPr lang="en-US" altLang="hu-HU" sz="2000"/>
              <a:t>uriosity and research on the Internet</a:t>
            </a:r>
            <a:endParaRPr lang="hu-HU" altLang="hu-HU" sz="2000"/>
          </a:p>
          <a:p>
            <a:pPr eaLnBrk="1" hangingPunct="1">
              <a:spcBef>
                <a:spcPct val="0"/>
              </a:spcBef>
              <a:buFontTx/>
              <a:buNone/>
            </a:pPr>
            <a:r>
              <a:rPr lang="hu-HU" altLang="hu-HU" sz="2000"/>
              <a:t>This month the students were given research tasks on the Internet which were closely connected with a task which can be solved with GG. </a:t>
            </a:r>
          </a:p>
        </p:txBody>
      </p:sp>
      <p:sp>
        <p:nvSpPr>
          <p:cNvPr id="9219" name="Szövegdoboz 2"/>
          <p:cNvSpPr txBox="1">
            <a:spLocks noChangeArrowheads="1"/>
          </p:cNvSpPr>
          <p:nvPr/>
        </p:nvSpPr>
        <p:spPr bwMode="auto">
          <a:xfrm>
            <a:off x="323850" y="1773238"/>
            <a:ext cx="85693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Round 4 -- December 2014 </a:t>
            </a:r>
          </a:p>
          <a:p>
            <a:pPr eaLnBrk="1" hangingPunct="1">
              <a:spcBef>
                <a:spcPct val="0"/>
              </a:spcBef>
              <a:buFontTx/>
              <a:buNone/>
            </a:pPr>
            <a:r>
              <a:rPr lang="hu-HU" altLang="hu-HU" sz="2000"/>
              <a:t>Playful creation with GG</a:t>
            </a:r>
          </a:p>
          <a:p>
            <a:pPr eaLnBrk="1" hangingPunct="1">
              <a:spcBef>
                <a:spcPct val="0"/>
              </a:spcBef>
              <a:buFontTx/>
              <a:buNone/>
            </a:pPr>
            <a:r>
              <a:rPr lang="hu-HU" altLang="hu-HU" sz="2000"/>
              <a:t>For the new groups it’s a chance to get to know the opportunities of GG, and also for the old ones it’s a playful, relaxed round. The topics are: Father Christmas, Christmas tree, decorations and postcards, winter landscape with Father Christmas, presents, etc.</a:t>
            </a:r>
          </a:p>
        </p:txBody>
      </p:sp>
      <p:sp>
        <p:nvSpPr>
          <p:cNvPr id="9220" name="Szövegdoboz 3"/>
          <p:cNvSpPr txBox="1">
            <a:spLocks noChangeArrowheads="1"/>
          </p:cNvSpPr>
          <p:nvPr/>
        </p:nvSpPr>
        <p:spPr bwMode="auto">
          <a:xfrm>
            <a:off x="360363" y="3897313"/>
            <a:ext cx="8208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Round5 --  January 2015 </a:t>
            </a:r>
          </a:p>
          <a:p>
            <a:pPr eaLnBrk="1" hangingPunct="1">
              <a:spcBef>
                <a:spcPct val="0"/>
              </a:spcBef>
              <a:buFontTx/>
              <a:buNone/>
            </a:pPr>
            <a:r>
              <a:rPr lang="hu-HU" altLang="hu-HU" sz="2000"/>
              <a:t>All age groups solved a spatial task with the help of GG 3D</a:t>
            </a:r>
          </a:p>
        </p:txBody>
      </p:sp>
      <p:sp>
        <p:nvSpPr>
          <p:cNvPr id="9221" name="Szövegdoboz 4"/>
          <p:cNvSpPr txBox="1">
            <a:spLocks noChangeArrowheads="1"/>
          </p:cNvSpPr>
          <p:nvPr/>
        </p:nvSpPr>
        <p:spPr bwMode="auto">
          <a:xfrm>
            <a:off x="360363" y="4868863"/>
            <a:ext cx="8064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Round 6 – February 2015</a:t>
            </a:r>
          </a:p>
          <a:p>
            <a:pPr eaLnBrk="1" hangingPunct="1">
              <a:spcBef>
                <a:spcPct val="0"/>
              </a:spcBef>
              <a:buFontTx/>
              <a:buNone/>
            </a:pPr>
            <a:r>
              <a:rPr lang="hu-HU" altLang="hu-HU" sz="2000" smtClean="0"/>
              <a:t>Let’s </a:t>
            </a:r>
            <a:r>
              <a:rPr lang="hu-HU" altLang="hu-HU" sz="2000"/>
              <a:t>become financial advisers with the help of GG! From budgeting the pocket money to successful investments. Let’s analyse and plan our money matters consciously. Let’s not fall for deceidful, glittering false offers.</a:t>
            </a:r>
          </a:p>
        </p:txBody>
      </p:sp>
      <p:sp>
        <p:nvSpPr>
          <p:cNvPr id="2" name="Dia számának helye 1"/>
          <p:cNvSpPr>
            <a:spLocks noGrp="1"/>
          </p:cNvSpPr>
          <p:nvPr>
            <p:ph type="sldNum" sz="quarter" idx="12"/>
          </p:nvPr>
        </p:nvSpPr>
        <p:spPr/>
        <p:txBody>
          <a:bodyPr/>
          <a:lstStyle/>
          <a:p>
            <a:pPr>
              <a:defRPr/>
            </a:pPr>
            <a:fld id="{6BDAE88C-DB9A-4630-909F-041D994431AF}" type="slidenum">
              <a:rPr lang="hu-HU" sz="2000" smtClean="0">
                <a:solidFill>
                  <a:schemeClr val="tx1"/>
                </a:solidFill>
              </a:rPr>
              <a:pPr>
                <a:defRPr/>
              </a:pPr>
              <a:t>7</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zövegdoboz 1"/>
          <p:cNvSpPr txBox="1">
            <a:spLocks noChangeArrowheads="1"/>
          </p:cNvSpPr>
          <p:nvPr/>
        </p:nvSpPr>
        <p:spPr bwMode="auto">
          <a:xfrm>
            <a:off x="250825" y="620713"/>
            <a:ext cx="85693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Round 7 – March 2015</a:t>
            </a:r>
          </a:p>
          <a:p>
            <a:pPr eaLnBrk="1" hangingPunct="1">
              <a:spcBef>
                <a:spcPct val="0"/>
              </a:spcBef>
              <a:buFontTx/>
              <a:buNone/>
            </a:pPr>
            <a:r>
              <a:rPr lang="hu-HU" altLang="hu-HU" sz="2000"/>
              <a:t>Certain, impossible, how probable? Adventures in the realm of randomness</a:t>
            </a:r>
          </a:p>
          <a:p>
            <a:pPr eaLnBrk="1" hangingPunct="1">
              <a:spcBef>
                <a:spcPct val="0"/>
              </a:spcBef>
              <a:buFontTx/>
              <a:buNone/>
            </a:pPr>
            <a:endParaRPr lang="hu-HU" altLang="hu-HU" sz="2000"/>
          </a:p>
          <a:p>
            <a:pPr eaLnBrk="1" hangingPunct="1">
              <a:spcBef>
                <a:spcPct val="0"/>
              </a:spcBef>
              <a:buFontTx/>
              <a:buNone/>
            </a:pPr>
            <a:r>
              <a:rPr lang="hu-HU" altLang="hu-HU" sz="2000"/>
              <a:t>Round 8 – April 2015</a:t>
            </a:r>
          </a:p>
          <a:p>
            <a:pPr eaLnBrk="1" hangingPunct="1">
              <a:spcBef>
                <a:spcPct val="0"/>
              </a:spcBef>
              <a:buFontTx/>
              <a:buNone/>
            </a:pPr>
            <a:r>
              <a:rPr lang="hu-HU" altLang="hu-HU" sz="2000"/>
              <a:t>Two-person games in GG, strategies of games theory</a:t>
            </a:r>
          </a:p>
          <a:p>
            <a:pPr eaLnBrk="1" hangingPunct="1">
              <a:spcBef>
                <a:spcPct val="0"/>
              </a:spcBef>
              <a:buFontTx/>
              <a:buNone/>
            </a:pPr>
            <a:endParaRPr lang="hu-HU" altLang="hu-HU" sz="2000"/>
          </a:p>
          <a:p>
            <a:pPr eaLnBrk="1" hangingPunct="1">
              <a:spcBef>
                <a:spcPct val="0"/>
              </a:spcBef>
              <a:buFontTx/>
              <a:buNone/>
            </a:pPr>
            <a:r>
              <a:rPr lang="hu-HU" altLang="hu-HU" sz="2000"/>
              <a:t>Round 9 – May 2015</a:t>
            </a:r>
          </a:p>
          <a:p>
            <a:pPr eaLnBrk="1" hangingPunct="1">
              <a:spcBef>
                <a:spcPct val="0"/>
              </a:spcBef>
              <a:buFontTx/>
              <a:buNone/>
            </a:pPr>
            <a:r>
              <a:rPr lang="hu-HU" altLang="hu-HU" sz="2000" smtClean="0"/>
              <a:t>Let’s </a:t>
            </a:r>
            <a:r>
              <a:rPr lang="hu-HU" altLang="hu-HU" sz="2000"/>
              <a:t>experiment, measure, then calculate and analyse with GG!</a:t>
            </a:r>
          </a:p>
          <a:p>
            <a:pPr eaLnBrk="1" hangingPunct="1">
              <a:spcBef>
                <a:spcPct val="0"/>
              </a:spcBef>
              <a:buFontTx/>
              <a:buNone/>
            </a:pPr>
            <a:endParaRPr lang="hu-HU" altLang="hu-HU" sz="1800"/>
          </a:p>
        </p:txBody>
      </p:sp>
      <p:sp>
        <p:nvSpPr>
          <p:cNvPr id="10243" name="Szövegdoboz 2"/>
          <p:cNvSpPr txBox="1">
            <a:spLocks noChangeArrowheads="1"/>
          </p:cNvSpPr>
          <p:nvPr/>
        </p:nvSpPr>
        <p:spPr bwMode="auto">
          <a:xfrm>
            <a:off x="273050" y="3963988"/>
            <a:ext cx="85693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In some rounds the children’s task was not to solve a traditional mathematical problem; instead they could create freely using the tool system of GeoGebra. During the solution of these creative tasks the participants mobilized much deeper mathematical knowledge than they would have done with a traditional mathematical problem. </a:t>
            </a:r>
          </a:p>
          <a:p>
            <a:pPr eaLnBrk="1" hangingPunct="1">
              <a:spcBef>
                <a:spcPct val="0"/>
              </a:spcBef>
              <a:buFontTx/>
              <a:buNone/>
            </a:pPr>
            <a:r>
              <a:rPr lang="hu-HU" altLang="hu-HU" sz="2000"/>
              <a:t>Seeing the children’s solutions we can realize how many interactive possibilities GeoGebra contains for the illustration of the connection between mathematics and arts.</a:t>
            </a:r>
          </a:p>
        </p:txBody>
      </p:sp>
      <p:sp>
        <p:nvSpPr>
          <p:cNvPr id="2" name="Dia számának helye 1"/>
          <p:cNvSpPr>
            <a:spLocks noGrp="1"/>
          </p:cNvSpPr>
          <p:nvPr>
            <p:ph type="sldNum" sz="quarter" idx="12"/>
          </p:nvPr>
        </p:nvSpPr>
        <p:spPr/>
        <p:txBody>
          <a:bodyPr/>
          <a:lstStyle/>
          <a:p>
            <a:pPr>
              <a:defRPr/>
            </a:pPr>
            <a:fld id="{3AA3B2B8-DA63-437F-BE4E-7C84A38F741F}" type="slidenum">
              <a:rPr lang="hu-HU" sz="2000" smtClean="0">
                <a:solidFill>
                  <a:schemeClr val="tx1"/>
                </a:solidFill>
              </a:rPr>
              <a:pPr>
                <a:defRPr/>
              </a:pPr>
              <a:t>8</a:t>
            </a:fld>
            <a:endParaRPr lang="hu-HU" sz="200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zövegdoboz 1"/>
          <p:cNvSpPr txBox="1">
            <a:spLocks noChangeArrowheads="1"/>
          </p:cNvSpPr>
          <p:nvPr/>
        </p:nvSpPr>
        <p:spPr bwMode="auto">
          <a:xfrm>
            <a:off x="250825" y="987425"/>
            <a:ext cx="86423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It was new in second round that we asked the upper primary school and the grammar school students to keep a diary. Looking back it proved to be very useful idea, although it wasn’t easy for the children to formulate the explanation and the discussion. But on the one hand it was useful because this way they are getting used to write down their thoughts, and on the other hand we received a lot of useful comments in connection with the competition and with GG. Moreover, from the diaries we can see that while understanding and solving the tasks, the children had to cooperate, argue, communicate and help each other.</a:t>
            </a:r>
          </a:p>
          <a:p>
            <a:pPr eaLnBrk="1" hangingPunct="1">
              <a:spcBef>
                <a:spcPct val="0"/>
              </a:spcBef>
              <a:buFontTx/>
              <a:buNone/>
            </a:pPr>
            <a:endParaRPr lang="hu-HU" altLang="hu-HU" sz="1800"/>
          </a:p>
        </p:txBody>
      </p:sp>
      <p:sp>
        <p:nvSpPr>
          <p:cNvPr id="11267" name="Szövegdoboz 2"/>
          <p:cNvSpPr txBox="1">
            <a:spLocks noChangeArrowheads="1"/>
          </p:cNvSpPr>
          <p:nvPr/>
        </p:nvSpPr>
        <p:spPr bwMode="auto">
          <a:xfrm>
            <a:off x="468313" y="188913"/>
            <a:ext cx="1727200" cy="461962"/>
          </a:xfrm>
          <a:prstGeom prst="rect">
            <a:avLst/>
          </a:prstGeom>
          <a:solidFill>
            <a:schemeClr val="accent1">
              <a:lumMod val="50000"/>
            </a:schemeClr>
          </a:solid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hu-HU" altLang="hu-HU" sz="2400" smtClean="0">
                <a:solidFill>
                  <a:schemeClr val="bg1"/>
                </a:solidFill>
              </a:rPr>
              <a:t>Diary</a:t>
            </a:r>
          </a:p>
        </p:txBody>
      </p:sp>
      <p:sp>
        <p:nvSpPr>
          <p:cNvPr id="11268" name="Szövegdoboz 4"/>
          <p:cNvSpPr txBox="1">
            <a:spLocks noChangeArrowheads="1"/>
          </p:cNvSpPr>
          <p:nvPr/>
        </p:nvSpPr>
        <p:spPr bwMode="auto">
          <a:xfrm>
            <a:off x="323850" y="4076700"/>
            <a:ext cx="86772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hu-HU" altLang="hu-HU" sz="2000"/>
              <a:t>We asked the chronicle from the children the following way:</a:t>
            </a:r>
          </a:p>
          <a:p>
            <a:pPr eaLnBrk="1" hangingPunct="1">
              <a:spcBef>
                <a:spcPct val="0"/>
              </a:spcBef>
              <a:buFontTx/>
              <a:buNone/>
            </a:pPr>
            <a:r>
              <a:rPr lang="en-US" altLang="hu-HU" sz="2000"/>
              <a:t>Choose  </a:t>
            </a:r>
            <a:r>
              <a:rPr lang="hu-HU" altLang="hu-HU" sz="2000"/>
              <a:t>a</a:t>
            </a:r>
            <a:r>
              <a:rPr lang="en-US" altLang="hu-HU" sz="2000"/>
              <a:t> chronicler</a:t>
            </a:r>
            <a:r>
              <a:rPr lang="hu-HU" altLang="hu-HU" sz="2000"/>
              <a:t> of you</a:t>
            </a:r>
            <a:r>
              <a:rPr lang="en-US" altLang="hu-HU" sz="2000"/>
              <a:t>! A member of the team should describe how the task  solving process happened</a:t>
            </a:r>
            <a:r>
              <a:rPr lang="hu-HU" altLang="hu-HU" sz="2000"/>
              <a:t>. </a:t>
            </a:r>
            <a:r>
              <a:rPr lang="en-US" altLang="hu-HU" sz="2000"/>
              <a:t>For example: „</a:t>
            </a:r>
            <a:r>
              <a:rPr lang="hu-HU" altLang="hu-HU" sz="2000"/>
              <a:t>F</a:t>
            </a:r>
            <a:r>
              <a:rPr lang="en-US" altLang="hu-HU" sz="2000"/>
              <a:t>irst </a:t>
            </a:r>
            <a:r>
              <a:rPr lang="hu-HU" altLang="hu-HU" sz="2000"/>
              <a:t>A </a:t>
            </a:r>
            <a:r>
              <a:rPr lang="en-US" altLang="hu-HU" sz="2000"/>
              <a:t>suggested that ... we tried, but it was not successful, then </a:t>
            </a:r>
            <a:r>
              <a:rPr lang="hu-HU" altLang="hu-HU" sz="2000"/>
              <a:t>we </a:t>
            </a:r>
            <a:r>
              <a:rPr lang="en-US" altLang="hu-HU" sz="2000"/>
              <a:t>tried </a:t>
            </a:r>
            <a:r>
              <a:rPr lang="hu-HU" altLang="hu-HU" sz="2000"/>
              <a:t>the </a:t>
            </a:r>
            <a:r>
              <a:rPr lang="en-US" altLang="hu-HU" sz="2000"/>
              <a:t>following </a:t>
            </a:r>
            <a:r>
              <a:rPr lang="hu-HU" altLang="hu-HU" sz="2000"/>
              <a:t>solution </a:t>
            </a:r>
            <a:r>
              <a:rPr lang="en-US" altLang="hu-HU" sz="2000"/>
              <a:t>according to a proposal from B ... etc." Write down </a:t>
            </a:r>
            <a:r>
              <a:rPr lang="hu-HU" altLang="hu-HU" sz="2000"/>
              <a:t>your opinion, which</a:t>
            </a:r>
            <a:r>
              <a:rPr lang="en-US" altLang="hu-HU" sz="2000"/>
              <a:t> task</a:t>
            </a:r>
            <a:r>
              <a:rPr lang="hu-HU" altLang="hu-HU" sz="2000"/>
              <a:t>’</a:t>
            </a:r>
            <a:r>
              <a:rPr lang="en-US" altLang="hu-HU" sz="2000"/>
              <a:t>s solution </a:t>
            </a:r>
            <a:r>
              <a:rPr lang="hu-HU" altLang="hu-HU" sz="2000"/>
              <a:t>was easy</a:t>
            </a:r>
            <a:r>
              <a:rPr lang="en-US" altLang="hu-HU" sz="2000"/>
              <a:t>, which </a:t>
            </a:r>
            <a:r>
              <a:rPr lang="hu-HU" altLang="hu-HU" sz="2000"/>
              <a:t>was </a:t>
            </a:r>
            <a:r>
              <a:rPr lang="en-US" altLang="hu-HU" sz="2000"/>
              <a:t>difficult</a:t>
            </a:r>
            <a:r>
              <a:rPr lang="hu-HU" altLang="hu-HU" sz="2000"/>
              <a:t> and why</a:t>
            </a:r>
            <a:r>
              <a:rPr lang="en-US" altLang="hu-HU" sz="2000"/>
              <a:t>? Which </a:t>
            </a:r>
            <a:r>
              <a:rPr lang="hu-HU" altLang="hu-HU" sz="2000"/>
              <a:t>task</a:t>
            </a:r>
            <a:r>
              <a:rPr lang="en-US" altLang="hu-HU" sz="2000"/>
              <a:t> was  interesting, novel, boring, difficult, etc. </a:t>
            </a:r>
            <a:r>
              <a:rPr lang="hu-HU" altLang="hu-HU" sz="2000"/>
              <a:t>Did you have </a:t>
            </a:r>
            <a:r>
              <a:rPr lang="en-US" altLang="hu-HU" sz="2000"/>
              <a:t>any ideas that </a:t>
            </a:r>
            <a:r>
              <a:rPr lang="hu-HU" altLang="hu-HU" sz="2000"/>
              <a:t>you </a:t>
            </a:r>
            <a:r>
              <a:rPr lang="en-US" altLang="hu-HU" sz="2000"/>
              <a:t> </a:t>
            </a:r>
            <a:r>
              <a:rPr lang="hu-HU" altLang="hu-HU" sz="2000"/>
              <a:t>wanted </a:t>
            </a:r>
            <a:r>
              <a:rPr lang="en-US" altLang="hu-HU" sz="2000"/>
              <a:t>to do </a:t>
            </a:r>
            <a:r>
              <a:rPr lang="hu-HU" altLang="hu-HU" sz="2000"/>
              <a:t>with</a:t>
            </a:r>
            <a:r>
              <a:rPr lang="en-US" altLang="hu-HU" sz="2000"/>
              <a:t> GeoGebra</a:t>
            </a:r>
            <a:r>
              <a:rPr lang="hu-HU" altLang="hu-HU" sz="2000"/>
              <a:t>, but you failed</a:t>
            </a:r>
            <a:r>
              <a:rPr lang="en-US" altLang="hu-HU" sz="2000"/>
              <a:t>? </a:t>
            </a:r>
            <a:endParaRPr lang="hu-HU" altLang="hu-HU" sz="2000"/>
          </a:p>
        </p:txBody>
      </p:sp>
      <p:sp>
        <p:nvSpPr>
          <p:cNvPr id="2" name="Dia számának helye 1"/>
          <p:cNvSpPr>
            <a:spLocks noGrp="1"/>
          </p:cNvSpPr>
          <p:nvPr>
            <p:ph type="sldNum" sz="quarter" idx="12"/>
          </p:nvPr>
        </p:nvSpPr>
        <p:spPr/>
        <p:txBody>
          <a:bodyPr/>
          <a:lstStyle/>
          <a:p>
            <a:pPr>
              <a:defRPr/>
            </a:pPr>
            <a:fld id="{38C0ABBE-4ACC-4CF9-979B-88ADED243EF2}" type="slidenum">
              <a:rPr lang="hu-HU" sz="2000" smtClean="0">
                <a:solidFill>
                  <a:schemeClr val="tx1"/>
                </a:solidFill>
              </a:rPr>
              <a:pPr>
                <a:defRPr/>
              </a:pPr>
              <a:t>9</a:t>
            </a:fld>
            <a:endParaRPr lang="hu-HU" sz="200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1918</Words>
  <Application>Microsoft Office PowerPoint</Application>
  <PresentationFormat>Diavetítés a képernyőre (4:3 oldalarány)</PresentationFormat>
  <Paragraphs>155</Paragraphs>
  <Slides>25</Slides>
  <Notes>11</Notes>
  <HiddenSlides>0</HiddenSlides>
  <MMClips>0</MMClips>
  <ScaleCrop>false</ScaleCrop>
  <HeadingPairs>
    <vt:vector size="4" baseType="variant">
      <vt:variant>
        <vt:lpstr>Téma</vt:lpstr>
      </vt:variant>
      <vt:variant>
        <vt:i4>1</vt:i4>
      </vt:variant>
      <vt:variant>
        <vt:lpstr>Diacímek</vt:lpstr>
      </vt:variant>
      <vt:variant>
        <vt:i4>25</vt:i4>
      </vt:variant>
    </vt:vector>
  </HeadingPairs>
  <TitlesOfParts>
    <vt:vector size="26" baseType="lpstr">
      <vt:lpstr>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Dr. Stettner Eleonóra</dc:creator>
  <cp:lastModifiedBy>Dr. Stettner Eleonóra</cp:lastModifiedBy>
  <cp:revision>61</cp:revision>
  <dcterms:created xsi:type="dcterms:W3CDTF">2016-09-01T12:58:52Z</dcterms:created>
  <dcterms:modified xsi:type="dcterms:W3CDTF">2016-09-28T23:59:40Z</dcterms:modified>
</cp:coreProperties>
</file>